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6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y="6858000" cx="12192000"/>
  <p:notesSz cx="6858000" cy="9144000"/>
  <p:embeddedFontLst>
    <p:embeddedFont>
      <p:font typeface="Arial Black"/>
      <p:regular r:id="rId24"/>
    </p:embeddedFont>
    <p:embeddedFont>
      <p:font typeface="Open Sa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82">
          <p15:clr>
            <a:srgbClr val="A4A3A4"/>
          </p15:clr>
        </p15:guide>
        <p15:guide id="2" pos="551">
          <p15:clr>
            <a:srgbClr val="A4A3A4"/>
          </p15:clr>
        </p15:guide>
        <p15:guide id="3" pos="7265">
          <p15:clr>
            <a:srgbClr val="A4A3A4"/>
          </p15:clr>
        </p15:guide>
        <p15:guide id="4" orient="horz" pos="754">
          <p15:clr>
            <a:srgbClr val="A4A3A4"/>
          </p15:clr>
        </p15:guide>
        <p15:guide id="5" pos="3137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9" roundtripDataSignature="AMtx7mjclSg62o9thwdsItWlfT4A6a2q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A59B1BB-3876-4AE5-8463-5C9FE3ACA278}">
  <a:tblStyle styleId="{3A59B1BB-3876-4AE5-8463-5C9FE3ACA27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82" orient="horz"/>
        <p:guide pos="551"/>
        <p:guide pos="7265"/>
        <p:guide pos="754" orient="horz"/>
        <p:guide pos="313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font" Target="fonts/ArialBlack-regular.fntdata"/><Relationship Id="rId23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font" Target="fonts/OpenSans-bold.fntdata"/><Relationship Id="rId25" Type="http://schemas.openxmlformats.org/officeDocument/2006/relationships/font" Target="fonts/OpenSans-regular.fntdata"/><Relationship Id="rId28" Type="http://schemas.openxmlformats.org/officeDocument/2006/relationships/font" Target="fonts/OpenSans-boldItalic.fntdata"/><Relationship Id="rId27" Type="http://schemas.openxmlformats.org/officeDocument/2006/relationships/font" Target="fonts/OpenSans-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customschemas.google.com/relationships/presentationmetadata" Target="meta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5" name="Google Shape;16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>
  <p:cSld name="Заголовок и объект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03" name="Google Shape;103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3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9" name="Google Shape;109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3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3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2" name="Google Shape;122;p3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3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4" name="Google Shape;124;p3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3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40" name="Google Shape;140;p3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1" name="Google Shape;141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7" name="Google Shape;147;p3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8" name="Google Shape;148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4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4" name="Google Shape;154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4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0" name="Google Shape;160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8" name="Google Shape;28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2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2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network.org.ua/" TargetMode="External"/><Relationship Id="rId4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hyperlink" Target="https://www.ecdc.europa.eu/en/publications-data/continuum-hiv-care-monitoring-implementation-dublin-declaration-2018-progres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ecdc.europa.eu/en/monitoring-implementation-dublin-2016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"/>
          <p:cNvSpPr/>
          <p:nvPr/>
        </p:nvSpPr>
        <p:spPr>
          <a:xfrm rot="10800000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"/>
          <p:cNvSpPr/>
          <p:nvPr/>
        </p:nvSpPr>
        <p:spPr>
          <a:xfrm rot="-7611409">
            <a:off x="7897613" y="684022"/>
            <a:ext cx="5330585" cy="5218721"/>
          </a:xfrm>
          <a:custGeom>
            <a:rect b="b" l="l" r="r" t="t"/>
            <a:pathLst>
              <a:path extrusionOk="0" h="5218721" w="5330585">
                <a:moveTo>
                  <a:pt x="4721855" y="4361426"/>
                </a:moveTo>
                <a:cubicBezTo>
                  <a:pt x="4395896" y="4756397"/>
                  <a:pt x="3958379" y="5055891"/>
                  <a:pt x="3457542" y="5211667"/>
                </a:cubicBezTo>
                <a:lnTo>
                  <a:pt x="3430109" y="5218721"/>
                </a:lnTo>
                <a:lnTo>
                  <a:pt x="0" y="2647363"/>
                </a:lnTo>
                <a:lnTo>
                  <a:pt x="12834" y="2393199"/>
                </a:lnTo>
                <a:cubicBezTo>
                  <a:pt x="149347" y="1048975"/>
                  <a:pt x="1284587" y="0"/>
                  <a:pt x="2664828" y="0"/>
                </a:cubicBezTo>
                <a:cubicBezTo>
                  <a:pt x="4137085" y="0"/>
                  <a:pt x="5330585" y="1193500"/>
                  <a:pt x="5330585" y="2665757"/>
                </a:cubicBezTo>
                <a:cubicBezTo>
                  <a:pt x="5330585" y="3309870"/>
                  <a:pt x="5102142" y="3900626"/>
                  <a:pt x="4721855" y="4361426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40784"/>
                </a:srgbClr>
              </a:gs>
              <a:gs pos="16000">
                <a:srgbClr val="000000">
                  <a:alpha val="40784"/>
                </a:srgbClr>
              </a:gs>
              <a:gs pos="85000">
                <a:srgbClr val="4472C4">
                  <a:alpha val="24705"/>
                </a:srgbClr>
              </a:gs>
              <a:gs pos="100000">
                <a:srgbClr val="4472C4">
                  <a:alpha val="24705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"/>
          <p:cNvSpPr/>
          <p:nvPr/>
        </p:nvSpPr>
        <p:spPr>
          <a:xfrm flipH="1" rot="10800000">
            <a:off x="0" y="0"/>
            <a:ext cx="12165981" cy="4480890"/>
          </a:xfrm>
          <a:prstGeom prst="rect">
            <a:avLst/>
          </a:prstGeom>
          <a:gradFill>
            <a:gsLst>
              <a:gs pos="0">
                <a:srgbClr val="2F5496">
                  <a:alpha val="49803"/>
                </a:srgbClr>
              </a:gs>
              <a:gs pos="99000">
                <a:srgbClr val="000000">
                  <a:alpha val="33725"/>
                </a:srgbClr>
              </a:gs>
              <a:gs pos="100000">
                <a:srgbClr val="000000">
                  <a:alpha val="33725"/>
                </a:srgbClr>
              </a:gs>
            </a:gsLst>
            <a:lin ang="15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"/>
          <p:cNvSpPr/>
          <p:nvPr/>
        </p:nvSpPr>
        <p:spPr>
          <a:xfrm rot="10800000">
            <a:off x="12623" y="-2"/>
            <a:ext cx="12179370" cy="6400796"/>
          </a:xfrm>
          <a:prstGeom prst="rect">
            <a:avLst/>
          </a:prstGeom>
          <a:gradFill>
            <a:gsLst>
              <a:gs pos="0">
                <a:srgbClr val="2F5496">
                  <a:alpha val="0"/>
                </a:srgbClr>
              </a:gs>
              <a:gs pos="45000">
                <a:srgbClr val="2F5496">
                  <a:alpha val="0"/>
                </a:srgbClr>
              </a:gs>
              <a:gs pos="99000">
                <a:srgbClr val="000000">
                  <a:alpha val="67843"/>
                </a:srgbClr>
              </a:gs>
              <a:gs pos="100000">
                <a:srgbClr val="000000">
                  <a:alpha val="67843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"/>
          <p:cNvSpPr/>
          <p:nvPr/>
        </p:nvSpPr>
        <p:spPr>
          <a:xfrm>
            <a:off x="432461" y="0"/>
            <a:ext cx="3214360" cy="6858000"/>
          </a:xfrm>
          <a:prstGeom prst="rect">
            <a:avLst/>
          </a:prstGeom>
          <a:gradFill>
            <a:gsLst>
              <a:gs pos="0">
                <a:srgbClr val="000000">
                  <a:alpha val="40784"/>
                </a:srgbClr>
              </a:gs>
              <a:gs pos="86000">
                <a:srgbClr val="4472C4">
                  <a:alpha val="2745"/>
                </a:srgbClr>
              </a:gs>
              <a:gs pos="100000">
                <a:srgbClr val="4472C4">
                  <a:alpha val="2745"/>
                </a:srgbClr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964446" y="5107423"/>
            <a:ext cx="4821000" cy="10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December 15, 2020, </a:t>
            </a:r>
            <a:endParaRPr/>
          </a:p>
          <a:p>
            <a:pPr indent="0" lvl="0" marL="12700" marR="0" rtl="0" algn="l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Zoia Zamikhovska, CO “100% LIFE”</a:t>
            </a:r>
            <a:endParaRPr/>
          </a:p>
        </p:txBody>
      </p:sp>
      <p:sp>
        <p:nvSpPr>
          <p:cNvPr id="174" name="Google Shape;174;p1"/>
          <p:cNvSpPr/>
          <p:nvPr/>
        </p:nvSpPr>
        <p:spPr>
          <a:xfrm>
            <a:off x="896403" y="4006386"/>
            <a:ext cx="6451196" cy="45600"/>
          </a:xfrm>
          <a:custGeom>
            <a:rect b="b" l="l" r="r" t="t"/>
            <a:pathLst>
              <a:path extrusionOk="0" h="120000" w="6772909">
                <a:moveTo>
                  <a:pt x="0" y="0"/>
                </a:moveTo>
                <a:lnTo>
                  <a:pt x="6772529" y="0"/>
                </a:lnTo>
              </a:path>
            </a:pathLst>
          </a:custGeom>
          <a:noFill/>
          <a:ln cap="flat" cmpd="sng" w="28950">
            <a:solidFill>
              <a:srgbClr val="0586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CBCD02"/>
              </a:solidFill>
              <a:highlight>
                <a:srgbClr val="C0C0C0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5" name="Google Shape;17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4446" y="353717"/>
            <a:ext cx="1141818" cy="74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275185" y="578037"/>
            <a:ext cx="776079" cy="29491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"/>
          <p:cNvSpPr txBox="1"/>
          <p:nvPr/>
        </p:nvSpPr>
        <p:spPr>
          <a:xfrm>
            <a:off x="862698" y="2006855"/>
            <a:ext cx="8128901" cy="2446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 Black"/>
              <a:buNone/>
            </a:pPr>
            <a:r>
              <a:rPr b="1" i="0" lang="en" sz="36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Progress in increasing access </a:t>
            </a:r>
            <a:endParaRPr b="1" i="0" sz="3600" u="none" cap="none" strike="noStrike">
              <a:solidFill>
                <a:srgbClr val="FFFFF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 Black"/>
              <a:buNone/>
            </a:pPr>
            <a:r>
              <a:rPr b="1" i="0" lang="en" sz="36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to HIV treatment </a:t>
            </a:r>
            <a:endParaRPr b="1" i="0" sz="3600" u="none" cap="none" strike="noStrike">
              <a:solidFill>
                <a:srgbClr val="FFFFF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 Black"/>
              <a:buNone/>
            </a:pPr>
            <a:r>
              <a:rPr b="1" i="0" lang="en" sz="3600" u="none" cap="none" strike="noStrik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in 5 SEE countries</a:t>
            </a:r>
            <a:br>
              <a:rPr b="1" i="0" lang="en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1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0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10"/>
          <p:cNvSpPr/>
          <p:nvPr/>
        </p:nvSpPr>
        <p:spPr>
          <a:xfrm flipH="1" rot="5400000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0"/>
          <p:cNvSpPr/>
          <p:nvPr/>
        </p:nvSpPr>
        <p:spPr>
          <a:xfrm flipH="1" rot="5400000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882"/>
                </a:srgbClr>
              </a:gs>
              <a:gs pos="100000">
                <a:srgbClr val="4472C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10"/>
          <p:cNvSpPr/>
          <p:nvPr/>
        </p:nvSpPr>
        <p:spPr>
          <a:xfrm flipH="1" rot="5400000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0"/>
          <p:cNvSpPr/>
          <p:nvPr/>
        </p:nvSpPr>
        <p:spPr>
          <a:xfrm rot="-964587">
            <a:off x="-501737" y="969718"/>
            <a:ext cx="3900357" cy="4178958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0"/>
          <p:cNvSpPr/>
          <p:nvPr/>
        </p:nvSpPr>
        <p:spPr>
          <a:xfrm flipH="1" rot="5400000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980"/>
                </a:srgbClr>
              </a:gs>
              <a:gs pos="100000">
                <a:srgbClr val="8DA9DB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0"/>
          <p:cNvSpPr txBox="1"/>
          <p:nvPr>
            <p:ph type="title"/>
          </p:nvPr>
        </p:nvSpPr>
        <p:spPr>
          <a:xfrm>
            <a:off x="466722" y="586855"/>
            <a:ext cx="3201366" cy="33874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br>
              <a:rPr lang="en" sz="4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Generic availability</a:t>
            </a:r>
            <a:b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lang="en" sz="28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[Reimbursement List]</a:t>
            </a:r>
            <a:endParaRPr sz="4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0"/>
          <p:cNvSpPr/>
          <p:nvPr/>
        </p:nvSpPr>
        <p:spPr>
          <a:xfrm rot="5670219">
            <a:off x="11281651" y="5553755"/>
            <a:ext cx="1506232" cy="1506232"/>
          </a:xfrm>
          <a:prstGeom prst="ellipse">
            <a:avLst/>
          </a:prstGeom>
          <a:gradFill>
            <a:gsLst>
              <a:gs pos="0">
                <a:srgbClr val="009FA8"/>
              </a:gs>
              <a:gs pos="15000">
                <a:srgbClr val="009FA8"/>
              </a:gs>
              <a:gs pos="85000">
                <a:srgbClr val="4472C4">
                  <a:alpha val="58823"/>
                </a:srgbClr>
              </a:gs>
              <a:gs pos="100000">
                <a:srgbClr val="4472C4">
                  <a:alpha val="58823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92" name="Google Shape;292;p10"/>
          <p:cNvGraphicFramePr/>
          <p:nvPr/>
        </p:nvGraphicFramePr>
        <p:xfrm>
          <a:off x="4979988" y="7651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{3A59B1BB-3876-4AE5-8463-5C9FE3ACA278}</a:tableStyleId>
              </a:tblPr>
              <a:tblGrid>
                <a:gridCol w="3277400"/>
                <a:gridCol w="32774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BiH – not included</a:t>
                      </a:r>
                      <a:endParaRPr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N. Macedonia – not applicable</a:t>
                      </a:r>
                      <a:endParaRPr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 u="sng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Serbia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TDF: Myaln, Remedica</a:t>
                      </a:r>
                      <a:endParaRPr sz="18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TDF/FTC: Remedica, KRKA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ABC/3TC - Pliva Hrvatska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ZDV - Slaviamed</a:t>
                      </a:r>
                      <a:endParaRPr sz="18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 u="sng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Romania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TDF: Zentiva, Accord, TEVA, Aurobindo, Sandoz, Mylan, Alvogen,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TDF/FTC: Mylan, Accord, TEVA, Alvogen</a:t>
                      </a:r>
                      <a:endParaRPr b="0" sz="1800" u="none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3TC – Aurobindo, TEVA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ZDV/3TC: </a:t>
                      </a:r>
                      <a:r>
                        <a:rPr b="0"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Accord, TEVA, Aurobindo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LPV/r: Mylan, Accord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ATV - BRISTOL-MYERS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RTV – Mylan, Accord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DRV - </a:t>
                      </a: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KRKA</a:t>
                      </a:r>
                      <a:r>
                        <a:rPr b="0"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Alvogen, Sandoz, Zentiva, Mylan, TEVA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1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11"/>
          <p:cNvSpPr/>
          <p:nvPr/>
        </p:nvSpPr>
        <p:spPr>
          <a:xfrm flipH="1" rot="5400000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1"/>
          <p:cNvSpPr/>
          <p:nvPr/>
        </p:nvSpPr>
        <p:spPr>
          <a:xfrm flipH="1" rot="5400000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882"/>
                </a:srgbClr>
              </a:gs>
              <a:gs pos="100000">
                <a:srgbClr val="4472C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1"/>
          <p:cNvSpPr/>
          <p:nvPr/>
        </p:nvSpPr>
        <p:spPr>
          <a:xfrm flipH="1" rot="5400000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1"/>
          <p:cNvSpPr/>
          <p:nvPr/>
        </p:nvSpPr>
        <p:spPr>
          <a:xfrm rot="-964587">
            <a:off x="-501737" y="969718"/>
            <a:ext cx="3900357" cy="4178958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11"/>
          <p:cNvSpPr/>
          <p:nvPr/>
        </p:nvSpPr>
        <p:spPr>
          <a:xfrm flipH="1" rot="5400000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980"/>
                </a:srgbClr>
              </a:gs>
              <a:gs pos="100000">
                <a:srgbClr val="8DA9DB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1"/>
          <p:cNvSpPr txBox="1"/>
          <p:nvPr/>
        </p:nvSpPr>
        <p:spPr>
          <a:xfrm>
            <a:off x="466722" y="515139"/>
            <a:ext cx="3201366" cy="33874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FD7D2"/>
              </a:buClr>
              <a:buSzPts val="3200"/>
              <a:buFont typeface="Arial Black"/>
              <a:buNone/>
            </a:pPr>
            <a: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Generic uptake</a:t>
            </a:r>
            <a:endParaRPr b="1" sz="3200">
              <a:solidFill>
                <a:srgbClr val="9FD7D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05" name="Google Shape;305;p11"/>
          <p:cNvSpPr txBox="1"/>
          <p:nvPr>
            <p:ph idx="1" type="body"/>
          </p:nvPr>
        </p:nvSpPr>
        <p:spPr>
          <a:xfrm>
            <a:off x="4979988" y="765175"/>
            <a:ext cx="6745290" cy="48945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2000"/>
              <a:buChar char="•"/>
            </a:pPr>
            <a:r>
              <a:rPr b="1"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Montenegro: no generics registered or included in the Reimbursement List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4051"/>
              </a:buClr>
              <a:buSzPts val="2000"/>
              <a:buChar char="•"/>
            </a:pPr>
            <a:r>
              <a:rPr b="1"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BiH: only TDF generics are registered (3 positions), but no generics in the Reimbursement List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4051"/>
              </a:buClr>
              <a:buSzPts val="2000"/>
              <a:buChar char="•"/>
            </a:pPr>
            <a:r>
              <a:rPr b="1"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BiH (2019) and Montenegro (2017-2019): no generics procured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4051"/>
              </a:buClr>
              <a:buSzPts val="2000"/>
              <a:buChar char="•"/>
            </a:pPr>
            <a:r>
              <a:rPr b="1"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Serbia (2019): </a:t>
            </a:r>
            <a:endParaRPr b="1"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graphicFrame>
        <p:nvGraphicFramePr>
          <p:cNvPr id="306" name="Google Shape;306;p11"/>
          <p:cNvGraphicFramePr/>
          <p:nvPr/>
        </p:nvGraphicFramePr>
        <p:xfrm>
          <a:off x="5106993" y="32667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{3A59B1BB-3876-4AE5-8463-5C9FE3ACA278}</a:tableStyleId>
              </a:tblPr>
              <a:tblGrid>
                <a:gridCol w="1298250"/>
                <a:gridCol w="1298250"/>
                <a:gridCol w="1298250"/>
                <a:gridCol w="1298250"/>
                <a:gridCol w="12982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TDF</a:t>
                      </a:r>
                      <a:endParaRPr sz="14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TDF/FTC</a:t>
                      </a:r>
                      <a:endParaRPr sz="14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EFV</a:t>
                      </a:r>
                      <a:endParaRPr sz="14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ABC/3TC</a:t>
                      </a:r>
                      <a:endParaRPr sz="14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Registry List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Mylan, Remedica, TEVA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PLIVA Hrvatska, Remedica, KRKA, TEVA, Merckle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Pharmadox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Pliva Hrvatska, Remedica, Pharmadox 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Reimbursement List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Myaln, Remedica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Remedica, KRKA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 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Pliva Hrvatska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Procured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Remedica LTD – 161 EUR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Remedica LTD – PPPY 207 EUR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Pliva Hrvatska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PPPY 190 EUR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2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2"/>
          <p:cNvSpPr/>
          <p:nvPr/>
        </p:nvSpPr>
        <p:spPr>
          <a:xfrm flipH="1" rot="5400000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12"/>
          <p:cNvSpPr/>
          <p:nvPr/>
        </p:nvSpPr>
        <p:spPr>
          <a:xfrm flipH="1" rot="5400000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882"/>
                </a:srgbClr>
              </a:gs>
              <a:gs pos="100000">
                <a:srgbClr val="4472C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2"/>
          <p:cNvSpPr/>
          <p:nvPr/>
        </p:nvSpPr>
        <p:spPr>
          <a:xfrm flipH="1" rot="5400000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12"/>
          <p:cNvSpPr/>
          <p:nvPr/>
        </p:nvSpPr>
        <p:spPr>
          <a:xfrm rot="-964587">
            <a:off x="-501737" y="969718"/>
            <a:ext cx="3900357" cy="4178958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12"/>
          <p:cNvSpPr/>
          <p:nvPr/>
        </p:nvSpPr>
        <p:spPr>
          <a:xfrm flipH="1" rot="5400000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980"/>
                </a:srgbClr>
              </a:gs>
              <a:gs pos="100000">
                <a:srgbClr val="8DA9DB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2"/>
          <p:cNvSpPr txBox="1"/>
          <p:nvPr>
            <p:ph type="title"/>
          </p:nvPr>
        </p:nvSpPr>
        <p:spPr>
          <a:xfrm>
            <a:off x="466721" y="658571"/>
            <a:ext cx="3434251" cy="33874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FD7D2"/>
              </a:buClr>
              <a:buSzPts val="3200"/>
              <a:buFont typeface="Arial Black"/>
              <a:buNone/>
            </a:pPr>
            <a: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Financing of HIV treatment programs</a:t>
            </a:r>
            <a:endParaRPr b="1" sz="3200">
              <a:solidFill>
                <a:srgbClr val="9FD7D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19" name="Google Shape;319;p12"/>
          <p:cNvSpPr txBox="1"/>
          <p:nvPr>
            <p:ph idx="1" type="body"/>
          </p:nvPr>
        </p:nvSpPr>
        <p:spPr>
          <a:xfrm>
            <a:off x="4979988" y="807530"/>
            <a:ext cx="6555347" cy="55460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2000"/>
              <a:buChar char="•"/>
            </a:pPr>
            <a:r>
              <a:rPr b="1" lang="en" sz="2000">
                <a:solidFill>
                  <a:srgbClr val="204051"/>
                </a:solidFill>
                <a:latin typeface="Arial Black"/>
                <a:ea typeface="Arial Black"/>
                <a:cs typeface="Arial Black"/>
                <a:sym typeface="Arial Black"/>
              </a:rPr>
              <a:t>All financed from domestic funds:</a:t>
            </a:r>
            <a:endParaRPr b="1"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4051"/>
              </a:buClr>
              <a:buSzPts val="2000"/>
              <a:buNone/>
            </a:pPr>
            <a:r>
              <a:rPr b="1"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National Health Insurance Fund</a:t>
            </a:r>
            <a:r>
              <a:rPr b="1" lang="en" sz="20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— </a:t>
            </a:r>
            <a:r>
              <a:rPr lang="en" sz="2000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BiH, Serbia, Montenegro, Romania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4051"/>
              </a:buClr>
              <a:buSzPts val="2000"/>
              <a:buNone/>
            </a:pPr>
            <a:r>
              <a:rPr b="1"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Ministry of health —  </a:t>
            </a:r>
            <a:r>
              <a:rPr lang="en" sz="2000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N. Macedonia, Romania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4051"/>
              </a:buClr>
              <a:buSzPts val="2000"/>
              <a:buNone/>
            </a:pPr>
            <a:r>
              <a:rPr b="1"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Local budget —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000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Romania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solidFill>
                <a:srgbClr val="05868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4051"/>
              </a:buClr>
              <a:buSzPts val="2000"/>
              <a:buChar char="•"/>
            </a:pPr>
            <a:r>
              <a:rPr b="1" lang="en" sz="2000">
                <a:solidFill>
                  <a:srgbClr val="204051"/>
                </a:solidFill>
                <a:latin typeface="Arial Black"/>
                <a:ea typeface="Arial Black"/>
                <a:cs typeface="Arial Black"/>
                <a:sym typeface="Arial Black"/>
              </a:rPr>
              <a:t>International funding exception — </a:t>
            </a:r>
            <a:r>
              <a:rPr lang="en" sz="2000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Romania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2"/>
          <p:cNvSpPr/>
          <p:nvPr/>
        </p:nvSpPr>
        <p:spPr>
          <a:xfrm>
            <a:off x="4976940" y="3942392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In August 2019, EUR 161.9 million was expected to be reimbursed under the European Social Fund (ESF).</a:t>
            </a:r>
            <a:endParaRPr sz="18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12"/>
          <p:cNvSpPr/>
          <p:nvPr/>
        </p:nvSpPr>
        <p:spPr>
          <a:xfrm>
            <a:off x="9641186" y="5390147"/>
            <a:ext cx="2839067" cy="2839067"/>
          </a:xfrm>
          <a:prstGeom prst="ellipse">
            <a:avLst/>
          </a:prstGeom>
          <a:gradFill>
            <a:gsLst>
              <a:gs pos="0">
                <a:srgbClr val="009FA8"/>
              </a:gs>
              <a:gs pos="15000">
                <a:srgbClr val="009FA8"/>
              </a:gs>
              <a:gs pos="85000">
                <a:srgbClr val="4472C4">
                  <a:alpha val="58823"/>
                </a:srgbClr>
              </a:gs>
              <a:gs pos="100000">
                <a:srgbClr val="4472C4">
                  <a:alpha val="58823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2"/>
          <p:cNvSpPr/>
          <p:nvPr/>
        </p:nvSpPr>
        <p:spPr>
          <a:xfrm>
            <a:off x="11486208" y="119197"/>
            <a:ext cx="584651" cy="584651"/>
          </a:xfrm>
          <a:prstGeom prst="ellipse">
            <a:avLst/>
          </a:prstGeom>
          <a:gradFill>
            <a:gsLst>
              <a:gs pos="0">
                <a:srgbClr val="009FA8"/>
              </a:gs>
              <a:gs pos="15000">
                <a:srgbClr val="009FA8"/>
              </a:gs>
              <a:gs pos="85000">
                <a:srgbClr val="4472C4">
                  <a:alpha val="58823"/>
                </a:srgbClr>
              </a:gs>
              <a:gs pos="100000">
                <a:srgbClr val="4472C4">
                  <a:alpha val="58823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13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3"/>
          <p:cNvSpPr/>
          <p:nvPr/>
        </p:nvSpPr>
        <p:spPr>
          <a:xfrm flipH="1" rot="5400000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3"/>
          <p:cNvSpPr/>
          <p:nvPr/>
        </p:nvSpPr>
        <p:spPr>
          <a:xfrm flipH="1" rot="5400000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882"/>
                </a:srgbClr>
              </a:gs>
              <a:gs pos="100000">
                <a:srgbClr val="4472C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3"/>
          <p:cNvSpPr/>
          <p:nvPr/>
        </p:nvSpPr>
        <p:spPr>
          <a:xfrm flipH="1" rot="5400000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3"/>
          <p:cNvSpPr/>
          <p:nvPr/>
        </p:nvSpPr>
        <p:spPr>
          <a:xfrm rot="-964587">
            <a:off x="-501737" y="969718"/>
            <a:ext cx="3900357" cy="4178958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13"/>
          <p:cNvSpPr/>
          <p:nvPr/>
        </p:nvSpPr>
        <p:spPr>
          <a:xfrm flipH="1" rot="5400000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980"/>
                </a:srgbClr>
              </a:gs>
              <a:gs pos="100000">
                <a:srgbClr val="8DA9DB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13"/>
          <p:cNvSpPr txBox="1"/>
          <p:nvPr>
            <p:ph type="title"/>
          </p:nvPr>
        </p:nvSpPr>
        <p:spPr>
          <a:xfrm>
            <a:off x="466722" y="2652124"/>
            <a:ext cx="3201366" cy="3387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FD7D2"/>
              </a:buClr>
              <a:buSzPts val="3200"/>
              <a:buFont typeface="Arial Black"/>
              <a:buNone/>
            </a:pPr>
            <a: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Most challenging areas</a:t>
            </a:r>
            <a:endParaRPr b="1" sz="3200">
              <a:solidFill>
                <a:srgbClr val="9FD7D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35" name="Google Shape;335;p13"/>
          <p:cNvSpPr txBox="1"/>
          <p:nvPr>
            <p:ph idx="1" type="body"/>
          </p:nvPr>
        </p:nvSpPr>
        <p:spPr>
          <a:xfrm>
            <a:off x="4810259" y="649480"/>
            <a:ext cx="6555347" cy="5546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grpSp>
        <p:nvGrpSpPr>
          <p:cNvPr id="336" name="Google Shape;336;p13"/>
          <p:cNvGrpSpPr/>
          <p:nvPr/>
        </p:nvGrpSpPr>
        <p:grpSpPr>
          <a:xfrm>
            <a:off x="4716011" y="105592"/>
            <a:ext cx="6347851" cy="6372432"/>
            <a:chOff x="1591811" y="410392"/>
            <a:chExt cx="6347851" cy="6372432"/>
          </a:xfrm>
        </p:grpSpPr>
        <p:sp>
          <p:nvSpPr>
            <p:cNvPr id="337" name="Google Shape;337;p13"/>
            <p:cNvSpPr/>
            <p:nvPr/>
          </p:nvSpPr>
          <p:spPr>
            <a:xfrm>
              <a:off x="1897360" y="410392"/>
              <a:ext cx="6042302" cy="6042302"/>
            </a:xfrm>
            <a:prstGeom prst="pie">
              <a:avLst>
                <a:gd fmla="val 16200000" name="adj1"/>
                <a:gd fmla="val 19285716" name="adj2"/>
              </a:avLst>
            </a:prstGeom>
            <a:solidFill>
              <a:srgbClr val="204051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13"/>
            <p:cNvSpPr txBox="1"/>
            <p:nvPr/>
          </p:nvSpPr>
          <p:spPr>
            <a:xfrm>
              <a:off x="4978215" y="985849"/>
              <a:ext cx="1654439" cy="10430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b="1" lang="en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High prices for ARVs</a:t>
              </a:r>
              <a:endParaRPr b="1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13"/>
            <p:cNvSpPr/>
            <p:nvPr/>
          </p:nvSpPr>
          <p:spPr>
            <a:xfrm>
              <a:off x="1741267" y="734087"/>
              <a:ext cx="6042302" cy="6042302"/>
            </a:xfrm>
            <a:prstGeom prst="pie">
              <a:avLst>
                <a:gd fmla="val 19285716" name="adj1"/>
                <a:gd fmla="val 771428" name="adj2"/>
              </a:avLst>
            </a:prstGeom>
            <a:solidFill>
              <a:srgbClr val="34657E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13"/>
            <p:cNvSpPr txBox="1"/>
            <p:nvPr/>
          </p:nvSpPr>
          <p:spPr>
            <a:xfrm>
              <a:off x="5877367" y="2892052"/>
              <a:ext cx="1755144" cy="11149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Long process of state registration</a:t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13"/>
            <p:cNvSpPr/>
            <p:nvPr/>
          </p:nvSpPr>
          <p:spPr>
            <a:xfrm>
              <a:off x="1741267" y="788165"/>
              <a:ext cx="6042302" cy="5934145"/>
            </a:xfrm>
            <a:prstGeom prst="pie">
              <a:avLst>
                <a:gd fmla="val 771428" name="adj1"/>
                <a:gd fmla="val 3857143" name="adj2"/>
              </a:avLst>
            </a:prstGeom>
            <a:solidFill>
              <a:srgbClr val="05868E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13"/>
            <p:cNvSpPr txBox="1"/>
            <p:nvPr/>
          </p:nvSpPr>
          <p:spPr>
            <a:xfrm>
              <a:off x="5625604" y="4320395"/>
              <a:ext cx="1582507" cy="1130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Low competition</a:t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1591811" y="727652"/>
              <a:ext cx="6341214" cy="6055172"/>
            </a:xfrm>
            <a:prstGeom prst="pie">
              <a:avLst>
                <a:gd fmla="val 3857226" name="adj1"/>
                <a:gd fmla="val 6942858" name="adj2"/>
              </a:avLst>
            </a:prstGeom>
            <a:solidFill>
              <a:srgbClr val="4FACBC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13"/>
            <p:cNvSpPr txBox="1"/>
            <p:nvPr/>
          </p:nvSpPr>
          <p:spPr>
            <a:xfrm>
              <a:off x="3913148" y="5485287"/>
              <a:ext cx="1698539" cy="11533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Prevalence of original medicines in the Reimbursement List in BiH</a:t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1741267" y="734087"/>
              <a:ext cx="6042302" cy="6042302"/>
            </a:xfrm>
            <a:prstGeom prst="pie">
              <a:avLst>
                <a:gd fmla="val 6942858" name="adj1"/>
                <a:gd fmla="val 10028574" name="adj2"/>
              </a:avLst>
            </a:prstGeom>
            <a:solidFill>
              <a:srgbClr val="50A1CA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13"/>
            <p:cNvSpPr txBox="1"/>
            <p:nvPr/>
          </p:nvSpPr>
          <p:spPr>
            <a:xfrm>
              <a:off x="2316724" y="4330695"/>
              <a:ext cx="1582507" cy="11509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Complicated procurement systems in Romania and BiH </a:t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1686615" y="793996"/>
              <a:ext cx="6151607" cy="5922483"/>
            </a:xfrm>
            <a:prstGeom prst="pie">
              <a:avLst>
                <a:gd fmla="val 10028574" name="adj1"/>
                <a:gd fmla="val 13114284" name="adj2"/>
              </a:avLst>
            </a:prstGeom>
            <a:solidFill>
              <a:srgbClr val="05868E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13"/>
            <p:cNvSpPr txBox="1"/>
            <p:nvPr/>
          </p:nvSpPr>
          <p:spPr>
            <a:xfrm>
              <a:off x="1840405" y="2909169"/>
              <a:ext cx="1786895" cy="10928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Small markets and bids</a:t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1741267" y="734087"/>
              <a:ext cx="6042302" cy="6042302"/>
            </a:xfrm>
            <a:prstGeom prst="pie">
              <a:avLst>
                <a:gd fmla="val 13114284" name="adj1"/>
                <a:gd fmla="val 16200000" name="adj2"/>
              </a:avLst>
            </a:prstGeom>
            <a:solidFill>
              <a:srgbClr val="34657E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13"/>
            <p:cNvSpPr txBox="1"/>
            <p:nvPr/>
          </p:nvSpPr>
          <p:spPr>
            <a:xfrm>
              <a:off x="3050433" y="1309544"/>
              <a:ext cx="1654439" cy="10430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Distributors role in keeping prices high?</a:t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14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14"/>
          <p:cNvSpPr/>
          <p:nvPr/>
        </p:nvSpPr>
        <p:spPr>
          <a:xfrm flipH="1" rot="5400000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4"/>
          <p:cNvSpPr/>
          <p:nvPr/>
        </p:nvSpPr>
        <p:spPr>
          <a:xfrm flipH="1" rot="5400000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882"/>
                </a:srgbClr>
              </a:gs>
              <a:gs pos="100000">
                <a:srgbClr val="4472C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14"/>
          <p:cNvSpPr/>
          <p:nvPr/>
        </p:nvSpPr>
        <p:spPr>
          <a:xfrm flipH="1" rot="5400000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14"/>
          <p:cNvSpPr/>
          <p:nvPr/>
        </p:nvSpPr>
        <p:spPr>
          <a:xfrm rot="-964587">
            <a:off x="-501737" y="969718"/>
            <a:ext cx="3900357" cy="4178958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14"/>
          <p:cNvSpPr/>
          <p:nvPr/>
        </p:nvSpPr>
        <p:spPr>
          <a:xfrm flipH="1" rot="5400000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980"/>
                </a:srgbClr>
              </a:gs>
              <a:gs pos="100000">
                <a:srgbClr val="8DA9DB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14"/>
          <p:cNvSpPr txBox="1"/>
          <p:nvPr>
            <p:ph type="title"/>
          </p:nvPr>
        </p:nvSpPr>
        <p:spPr>
          <a:xfrm>
            <a:off x="466721" y="3015928"/>
            <a:ext cx="3520191" cy="3387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FD7D2"/>
              </a:buClr>
              <a:buSzPts val="3200"/>
              <a:buFont typeface="Arial Black"/>
              <a:buNone/>
            </a:pPr>
            <a: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Progress/good practices</a:t>
            </a:r>
            <a:endParaRPr b="1" sz="3200">
              <a:solidFill>
                <a:srgbClr val="9FD7D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63" name="Google Shape;363;p14"/>
          <p:cNvSpPr txBox="1"/>
          <p:nvPr>
            <p:ph idx="1" type="body"/>
          </p:nvPr>
        </p:nvSpPr>
        <p:spPr>
          <a:xfrm>
            <a:off x="4905054" y="765175"/>
            <a:ext cx="3024997" cy="1144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2000"/>
              <a:buNone/>
            </a:pPr>
            <a:r>
              <a:rPr b="1"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Centralized procurement system: </a:t>
            </a:r>
            <a:r>
              <a:rPr lang="en" sz="1800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Serbia, N. Macedonia, Montenegro</a:t>
            </a:r>
            <a:endParaRPr/>
          </a:p>
        </p:txBody>
      </p:sp>
      <p:sp>
        <p:nvSpPr>
          <p:cNvPr id="364" name="Google Shape;364;p14"/>
          <p:cNvSpPr/>
          <p:nvPr/>
        </p:nvSpPr>
        <p:spPr>
          <a:xfrm>
            <a:off x="8551652" y="765175"/>
            <a:ext cx="3301042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Opportunity to participate in a tender with unregistered drugs: </a:t>
            </a:r>
            <a:r>
              <a:rPr b="1"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" sz="1800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N. </a:t>
            </a:r>
            <a:r>
              <a:rPr b="0" i="0" lang="en" sz="1800" u="none" cap="none" strike="noStrike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Macedonia, Serbia</a:t>
            </a:r>
            <a:endParaRPr b="0" i="0" sz="2000" u="none" cap="none" strike="noStrike">
              <a:solidFill>
                <a:srgbClr val="05868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14"/>
          <p:cNvSpPr/>
          <p:nvPr/>
        </p:nvSpPr>
        <p:spPr>
          <a:xfrm>
            <a:off x="4905054" y="5222356"/>
            <a:ext cx="3024997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Possibility of importing drugs in foreign packaging, </a:t>
            </a:r>
            <a:r>
              <a:rPr lang="en" sz="1800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all except for Montenegro</a:t>
            </a:r>
            <a:endParaRPr b="0" i="0" sz="2000" u="none" cap="none" strike="noStrike">
              <a:solidFill>
                <a:srgbClr val="05868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14"/>
          <p:cNvSpPr/>
          <p:nvPr/>
        </p:nvSpPr>
        <p:spPr>
          <a:xfrm>
            <a:off x="4905054" y="3894488"/>
            <a:ext cx="3070718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All countries have a national e-procurement system</a:t>
            </a:r>
            <a:endParaRPr/>
          </a:p>
        </p:txBody>
      </p:sp>
      <p:sp>
        <p:nvSpPr>
          <p:cNvPr id="367" name="Google Shape;367;p14"/>
          <p:cNvSpPr/>
          <p:nvPr/>
        </p:nvSpPr>
        <p:spPr>
          <a:xfrm>
            <a:off x="8551652" y="3894488"/>
            <a:ext cx="3525737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Preferential VAT rate for ARVs (min.0%, max. 10%), </a:t>
            </a:r>
            <a:r>
              <a:rPr lang="en" sz="1800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all except for BiH (17%)</a:t>
            </a:r>
            <a:endParaRPr b="0" i="0" sz="1800" u="none" cap="none" strike="noStrike">
              <a:solidFill>
                <a:srgbClr val="05868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14"/>
          <p:cNvSpPr/>
          <p:nvPr/>
        </p:nvSpPr>
        <p:spPr>
          <a:xfrm>
            <a:off x="4905054" y="2330643"/>
            <a:ext cx="3070718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Nomenclature is formed from one insurance list:              </a:t>
            </a:r>
            <a:r>
              <a:rPr lang="en" sz="1600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N.</a:t>
            </a:r>
            <a:r>
              <a:rPr b="1" i="0" lang="en" sz="20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1600" u="none" cap="none" strike="noStrike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Macedonia, Serbia</a:t>
            </a:r>
            <a:endParaRPr/>
          </a:p>
        </p:txBody>
      </p:sp>
      <p:sp>
        <p:nvSpPr>
          <p:cNvPr id="369" name="Google Shape;369;p14"/>
          <p:cNvSpPr/>
          <p:nvPr/>
        </p:nvSpPr>
        <p:spPr>
          <a:xfrm>
            <a:off x="8551651" y="2330643"/>
            <a:ext cx="3219047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Long term contracts for procurements (3 years): </a:t>
            </a:r>
            <a:r>
              <a:rPr b="0" i="0" lang="en" sz="1800" u="none" cap="none" strike="noStrike">
                <a:solidFill>
                  <a:srgbClr val="05868E"/>
                </a:solidFill>
                <a:latin typeface="Arial"/>
                <a:ea typeface="Arial"/>
                <a:cs typeface="Arial"/>
                <a:sym typeface="Arial"/>
              </a:rPr>
              <a:t>Romania</a:t>
            </a:r>
            <a:endParaRPr/>
          </a:p>
        </p:txBody>
      </p:sp>
      <p:sp>
        <p:nvSpPr>
          <p:cNvPr id="370" name="Google Shape;370;p14"/>
          <p:cNvSpPr/>
          <p:nvPr/>
        </p:nvSpPr>
        <p:spPr>
          <a:xfrm>
            <a:off x="9727924" y="5510612"/>
            <a:ext cx="1542066" cy="1542066"/>
          </a:xfrm>
          <a:prstGeom prst="ellipse">
            <a:avLst/>
          </a:prstGeom>
          <a:gradFill>
            <a:gsLst>
              <a:gs pos="0">
                <a:srgbClr val="009FA8"/>
              </a:gs>
              <a:gs pos="15000">
                <a:srgbClr val="009FA8"/>
              </a:gs>
              <a:gs pos="85000">
                <a:srgbClr val="05868E">
                  <a:alpha val="50980"/>
                </a:srgbClr>
              </a:gs>
              <a:gs pos="100000">
                <a:srgbClr val="05868E">
                  <a:alpha val="50980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p14"/>
          <p:cNvSpPr/>
          <p:nvPr/>
        </p:nvSpPr>
        <p:spPr>
          <a:xfrm>
            <a:off x="11770699" y="5016928"/>
            <a:ext cx="317559" cy="317559"/>
          </a:xfrm>
          <a:prstGeom prst="ellipse">
            <a:avLst/>
          </a:prstGeom>
          <a:gradFill>
            <a:gsLst>
              <a:gs pos="0">
                <a:srgbClr val="009FA8">
                  <a:alpha val="37647"/>
                </a:srgbClr>
              </a:gs>
              <a:gs pos="15000">
                <a:srgbClr val="009FA8">
                  <a:alpha val="37647"/>
                </a:srgbClr>
              </a:gs>
              <a:gs pos="85000">
                <a:srgbClr val="05868E">
                  <a:alpha val="50980"/>
                </a:srgbClr>
              </a:gs>
              <a:gs pos="100000">
                <a:srgbClr val="05868E">
                  <a:alpha val="50980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15"/>
          <p:cNvSpPr/>
          <p:nvPr/>
        </p:nvSpPr>
        <p:spPr>
          <a:xfrm>
            <a:off x="-5023" y="0"/>
            <a:ext cx="12226755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15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15"/>
          <p:cNvSpPr/>
          <p:nvPr/>
        </p:nvSpPr>
        <p:spPr>
          <a:xfrm rot="5400000">
            <a:off x="2903156" y="-2460574"/>
            <a:ext cx="6859919" cy="11777232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100000">
                <a:srgbClr val="1F3864"/>
              </a:gs>
            </a:gsLst>
            <a:lin ang="21593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15"/>
          <p:cNvSpPr/>
          <p:nvPr/>
        </p:nvSpPr>
        <p:spPr>
          <a:xfrm>
            <a:off x="-5023" y="-864"/>
            <a:ext cx="3608179" cy="6858864"/>
          </a:xfrm>
          <a:prstGeom prst="rect">
            <a:avLst/>
          </a:prstGeom>
          <a:gradFill>
            <a:gsLst>
              <a:gs pos="0">
                <a:srgbClr val="2F5496">
                  <a:alpha val="47843"/>
                </a:srgbClr>
              </a:gs>
              <a:gs pos="99000">
                <a:srgbClr val="000000">
                  <a:alpha val="45882"/>
                </a:srgbClr>
              </a:gs>
              <a:gs pos="100000">
                <a:srgbClr val="000000">
                  <a:alpha val="45882"/>
                </a:srgbClr>
              </a:gs>
            </a:gsLst>
            <a:lin ang="10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15"/>
          <p:cNvSpPr/>
          <p:nvPr/>
        </p:nvSpPr>
        <p:spPr>
          <a:xfrm rot="-5973297">
            <a:off x="1164940" y="1025588"/>
            <a:ext cx="4967533" cy="4988390"/>
          </a:xfrm>
          <a:prstGeom prst="ellipse">
            <a:avLst/>
          </a:prstGeom>
          <a:gradFill>
            <a:gsLst>
              <a:gs pos="0">
                <a:srgbClr val="4472C4">
                  <a:alpha val="23921"/>
                </a:srgbClr>
              </a:gs>
              <a:gs pos="79000">
                <a:srgbClr val="8DA9DB">
                  <a:alpha val="0"/>
                </a:srgbClr>
              </a:gs>
              <a:gs pos="100000">
                <a:srgbClr val="8DA9DB">
                  <a:alpha val="0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15"/>
          <p:cNvSpPr/>
          <p:nvPr/>
        </p:nvSpPr>
        <p:spPr>
          <a:xfrm flipH="1" rot="10800000">
            <a:off x="0" y="2409782"/>
            <a:ext cx="12221732" cy="4443259"/>
          </a:xfrm>
          <a:prstGeom prst="rect">
            <a:avLst/>
          </a:prstGeom>
          <a:gradFill>
            <a:gsLst>
              <a:gs pos="0">
                <a:srgbClr val="2F5496">
                  <a:alpha val="49803"/>
                </a:srgbClr>
              </a:gs>
              <a:gs pos="99000">
                <a:srgbClr val="000000">
                  <a:alpha val="10980"/>
                </a:srgbClr>
              </a:gs>
              <a:gs pos="100000">
                <a:srgbClr val="000000">
                  <a:alpha val="10980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15"/>
          <p:cNvSpPr/>
          <p:nvPr/>
        </p:nvSpPr>
        <p:spPr>
          <a:xfrm flipH="1" rot="-5400000">
            <a:off x="2942096" y="-2872097"/>
            <a:ext cx="6407535" cy="12151737"/>
          </a:xfrm>
          <a:prstGeom prst="rect">
            <a:avLst/>
          </a:prstGeom>
          <a:gradFill>
            <a:gsLst>
              <a:gs pos="0">
                <a:srgbClr val="000000">
                  <a:alpha val="32941"/>
                </a:srgbClr>
              </a:gs>
              <a:gs pos="1000">
                <a:srgbClr val="000000">
                  <a:alpha val="32941"/>
                </a:srgbClr>
              </a:gs>
              <a:gs pos="100000">
                <a:srgbClr val="1F3864">
                  <a:alpha val="0"/>
                </a:srgbClr>
              </a:gs>
            </a:gsLst>
            <a:lin ang="12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15"/>
          <p:cNvSpPr/>
          <p:nvPr/>
        </p:nvSpPr>
        <p:spPr>
          <a:xfrm>
            <a:off x="5712202" y="2363863"/>
            <a:ext cx="5817187" cy="2997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FD7D2"/>
              </a:buClr>
              <a:buSzPts val="3600"/>
              <a:buFont typeface="Arial Black"/>
              <a:buNone/>
            </a:pPr>
            <a:r>
              <a:rPr b="0" i="0" lang="en" sz="3600" u="none" cap="none" strike="noStrike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Thank you! </a:t>
            </a:r>
            <a:endParaRPr b="0" i="0" sz="3600" u="none" cap="none" strike="noStrike">
              <a:solidFill>
                <a:srgbClr val="9FD7D2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 “100% LIFE”</a:t>
            </a:r>
            <a:endParaRPr b="1" i="0" sz="2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z.zamikhovska@network.org.ua </a:t>
            </a:r>
            <a:endParaRPr b="1" i="0" sz="2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1" i="0" lang="en" sz="20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www.network.org.ua</a:t>
            </a:r>
            <a:br>
              <a:rPr b="1" i="0" lang="en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16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15"/>
          <p:cNvSpPr/>
          <p:nvPr/>
        </p:nvSpPr>
        <p:spPr>
          <a:xfrm rot="5400000">
            <a:off x="3334588" y="1999292"/>
            <a:ext cx="1148716" cy="285750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6"/>
          <p:cNvSpPr txBox="1"/>
          <p:nvPr>
            <p:ph type="title"/>
          </p:nvPr>
        </p:nvSpPr>
        <p:spPr>
          <a:xfrm>
            <a:off x="874713" y="289434"/>
            <a:ext cx="9370061" cy="705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657E"/>
              </a:buClr>
              <a:buSzPts val="3200"/>
              <a:buFont typeface="Arial Black"/>
              <a:buNone/>
            </a:pPr>
            <a:r>
              <a:rPr b="1" lang="en" sz="3200">
                <a:solidFill>
                  <a:srgbClr val="34657E"/>
                </a:solidFill>
                <a:latin typeface="Arial Black"/>
                <a:ea typeface="Arial Black"/>
                <a:cs typeface="Arial Black"/>
                <a:sym typeface="Arial Black"/>
              </a:rPr>
              <a:t>Core ARVs availability in the countries</a:t>
            </a:r>
            <a:br>
              <a:rPr b="1" lang="en" sz="3200">
                <a:solidFill>
                  <a:srgbClr val="34657E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lang="en" sz="18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[Additional slide]</a:t>
            </a:r>
            <a:endParaRPr b="1" sz="3200">
              <a:solidFill>
                <a:srgbClr val="9FD7D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aphicFrame>
        <p:nvGraphicFramePr>
          <p:cNvPr id="390" name="Google Shape;390;p16"/>
          <p:cNvGraphicFramePr/>
          <p:nvPr/>
        </p:nvGraphicFramePr>
        <p:xfrm>
          <a:off x="874713" y="120706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{3A59B1BB-3876-4AE5-8463-5C9FE3ACA278}</a:tableStyleId>
              </a:tblPr>
              <a:tblGrid>
                <a:gridCol w="1499525"/>
                <a:gridCol w="1310725"/>
                <a:gridCol w="2145800"/>
                <a:gridCol w="1709300"/>
                <a:gridCol w="1454050"/>
                <a:gridCol w="2518350"/>
              </a:tblGrid>
              <a:tr h="522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INN</a:t>
                      </a:r>
                      <a:endParaRPr b="1"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45725" marL="4572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49213" marR="54927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BiH</a:t>
                      </a:r>
                      <a:endParaRPr b="1" sz="16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Serbia</a:t>
                      </a:r>
                      <a:endParaRPr b="1"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45725" marL="4572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20066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N. Macedonia</a:t>
                      </a:r>
                      <a:endParaRPr b="1"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45725" marL="4572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42862" lvl="0" marL="55563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Montenegro</a:t>
                      </a:r>
                      <a:endParaRPr b="1"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45725" marL="4572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42862" lvl="0" marL="55563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Romania</a:t>
                      </a:r>
                      <a:endParaRPr/>
                    </a:p>
                  </a:txBody>
                  <a:tcPr marT="45725" marB="45725" marR="45725" marL="4572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TDF/FTC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Truvada, Gilead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207009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Truvada, Gilead; KRKA, Teva; Pliva; Remedica; Merckle</a:t>
                      </a:r>
                      <a:endParaRPr sz="1300" u="none" cap="none" strike="noStrike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KRKA; Pliva</a:t>
                      </a:r>
                      <a:endParaRPr sz="1300" u="none" cap="none" strike="noStrike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 not 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Alvogen; Accord healthcare polska; Mylan; Sandoz; Teva; Cipla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DTG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Tivicay, GSK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Tivicay, GSK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Tivicay, GSK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Tivicay, GSK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Tivicay, GSK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EFV 600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Stocrin, Merck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Stocrin, Merck; Pharmadox</a:t>
                      </a:r>
                      <a:endParaRPr sz="1300" u="none" cap="none" strike="noStrike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Stocrin, Merck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Stocrin, Merck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TDF/FTC/EFV600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KRKA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Atripla, Gilead; KRKA; Mylan; Zentiva; Sandoz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EFV 400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b="0" i="0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 b="0" i="0" sz="1300" u="none" cap="none" strike="noStrike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b="0" i="0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b="0" i="0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b="0" i="0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b="0" i="0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ABC/3TC</a:t>
                      </a:r>
                      <a:endParaRPr/>
                    </a:p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26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300" u="none" cap="none" strike="noStrike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Kivexa, GSK</a:t>
                      </a:r>
                      <a:endParaRPr/>
                    </a:p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26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 u="none" cap="none" strike="noStrike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Kivexa, GSK; Remedica; Pharmadox; Pliva</a:t>
                      </a:r>
                      <a:endParaRPr sz="1300" u="none" cap="none" strike="noStrike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PLIVA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Kivexa, GSK</a:t>
                      </a:r>
                      <a:endParaRPr/>
                    </a:p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26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t/>
                      </a:r>
                      <a:endParaRPr sz="1300" u="none" cap="none" strike="noStrike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Kivexa, GSK; Aurobindo; Mylan; Sandoz; S.c. terapia; Teva; Zentiva; Alvogen</a:t>
                      </a:r>
                      <a:endParaRPr sz="1300" u="none" cap="none" strike="noStrike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20800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ABC/3TC/DTG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Triumeq, GSK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Triumeq, GSK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Triumeq, GSK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Triumeq, GSK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TDF/FTC/RPV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Eviplera, Gilead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Eviplera, Gilead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Eviplera, Gilead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Odefsey, Gilead – with TAF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RAL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Isentress, Merck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Isentress, Merck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Isentress, Merck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Isentress, Merck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TAF/FTC/BIC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Bictarvy, Gilead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TAF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Vemlidy, Gilead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u="none" cap="none" strike="noStrik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TAF/FTC Descovy, Gilead</a:t>
                      </a:r>
                      <a:endParaRPr/>
                    </a:p>
                  </a:txBody>
                  <a:tcPr marT="72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"/>
          <p:cNvSpPr/>
          <p:nvPr/>
        </p:nvSpPr>
        <p:spPr>
          <a:xfrm>
            <a:off x="0" y="-12612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3" name="Google Shape;183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3029" t="0"/>
          <a:stretch/>
        </p:blipFill>
        <p:spPr>
          <a:xfrm>
            <a:off x="679843" y="1345431"/>
            <a:ext cx="10023136" cy="5186587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"/>
          <p:cNvSpPr/>
          <p:nvPr/>
        </p:nvSpPr>
        <p:spPr>
          <a:xfrm>
            <a:off x="799763" y="391324"/>
            <a:ext cx="10960419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800" u="none" cap="none" strike="noStrike">
                <a:solidFill>
                  <a:srgbClr val="34657E"/>
                </a:solidFill>
                <a:latin typeface="Arial Black"/>
                <a:ea typeface="Arial Black"/>
                <a:cs typeface="Arial Black"/>
                <a:sym typeface="Arial Black"/>
              </a:rPr>
              <a:t>Continuum of HIV care: Monitoring implementation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4657E"/>
                </a:solidFill>
                <a:latin typeface="Arial Black"/>
                <a:ea typeface="Arial Black"/>
                <a:cs typeface="Arial Black"/>
                <a:sym typeface="Arial Black"/>
              </a:rPr>
              <a:t>of the Dublin Declaration — 2018 progress report  </a:t>
            </a:r>
            <a:endParaRPr/>
          </a:p>
        </p:txBody>
      </p:sp>
      <p:sp>
        <p:nvSpPr>
          <p:cNvPr id="185" name="Google Shape;185;p2"/>
          <p:cNvSpPr/>
          <p:nvPr/>
        </p:nvSpPr>
        <p:spPr>
          <a:xfrm>
            <a:off x="799762" y="6433506"/>
            <a:ext cx="1131728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https://www.ecdc.europa.eu/en/publications-data/continuum-hiv-care-monitoring-implementation-dublin-declaration-2018-progress</a:t>
            </a:r>
            <a:r>
              <a:rPr lang="en" sz="12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"/>
          <p:cNvSpPr txBox="1"/>
          <p:nvPr>
            <p:ph type="title"/>
          </p:nvPr>
        </p:nvSpPr>
        <p:spPr>
          <a:xfrm>
            <a:off x="784773" y="345769"/>
            <a:ext cx="10884108" cy="1074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4657E"/>
              </a:buClr>
              <a:buSzPts val="3200"/>
              <a:buFont typeface="Arial Black"/>
              <a:buNone/>
            </a:pPr>
            <a:r>
              <a:rPr b="1" lang="en" sz="3200">
                <a:solidFill>
                  <a:srgbClr val="34657E"/>
                </a:solidFill>
                <a:latin typeface="Arial Black"/>
                <a:ea typeface="Arial Black"/>
                <a:cs typeface="Arial Black"/>
                <a:sym typeface="Arial Black"/>
              </a:rPr>
              <a:t>Dublin Declaration monitoring — 2016 progress</a:t>
            </a:r>
            <a:br>
              <a:rPr b="1" lang="en" sz="3200">
                <a:latin typeface="Arial"/>
                <a:ea typeface="Arial"/>
                <a:cs typeface="Arial"/>
                <a:sym typeface="Arial"/>
              </a:rPr>
            </a:b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3"/>
          <p:cNvSpPr/>
          <p:nvPr/>
        </p:nvSpPr>
        <p:spPr>
          <a:xfrm>
            <a:off x="7098487" y="6148146"/>
            <a:ext cx="500642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https://www.ecdc.europa.eu/en/monitoring-implementation-dublin-2016</a:t>
            </a: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3"/>
          <p:cNvSpPr txBox="1"/>
          <p:nvPr/>
        </p:nvSpPr>
        <p:spPr>
          <a:xfrm>
            <a:off x="871846" y="1231325"/>
            <a:ext cx="979862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Reported mean cost of ART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 patient per year by country, 2014 and 2016 (in Euro)</a:t>
            </a:r>
            <a:endParaRPr/>
          </a:p>
        </p:txBody>
      </p:sp>
      <p:pic>
        <p:nvPicPr>
          <p:cNvPr id="193" name="Google Shape;193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02133" y="-174171"/>
            <a:ext cx="7611881" cy="8497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4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4"/>
          <p:cNvSpPr/>
          <p:nvPr/>
        </p:nvSpPr>
        <p:spPr>
          <a:xfrm flipH="1" rot="5400000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4"/>
          <p:cNvSpPr/>
          <p:nvPr/>
        </p:nvSpPr>
        <p:spPr>
          <a:xfrm flipH="1" rot="5400000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882"/>
                </a:srgbClr>
              </a:gs>
              <a:gs pos="100000">
                <a:srgbClr val="4472C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4"/>
          <p:cNvSpPr/>
          <p:nvPr/>
        </p:nvSpPr>
        <p:spPr>
          <a:xfrm flipH="1" rot="5400000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4"/>
          <p:cNvSpPr/>
          <p:nvPr/>
        </p:nvSpPr>
        <p:spPr>
          <a:xfrm rot="-964587">
            <a:off x="-501737" y="969718"/>
            <a:ext cx="3900357" cy="4178958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4"/>
          <p:cNvSpPr/>
          <p:nvPr/>
        </p:nvSpPr>
        <p:spPr>
          <a:xfrm flipH="1" rot="5400000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980"/>
                </a:srgbClr>
              </a:gs>
              <a:gs pos="100000">
                <a:srgbClr val="8DA9DB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4"/>
          <p:cNvSpPr/>
          <p:nvPr/>
        </p:nvSpPr>
        <p:spPr>
          <a:xfrm>
            <a:off x="9588549" y="-1096451"/>
            <a:ext cx="3517847" cy="3517847"/>
          </a:xfrm>
          <a:prstGeom prst="ellipse">
            <a:avLst/>
          </a:prstGeom>
          <a:gradFill>
            <a:gsLst>
              <a:gs pos="0">
                <a:srgbClr val="009FA8"/>
              </a:gs>
              <a:gs pos="15000">
                <a:srgbClr val="009FA8"/>
              </a:gs>
              <a:gs pos="85000">
                <a:srgbClr val="4472C4">
                  <a:alpha val="58823"/>
                </a:srgbClr>
              </a:gs>
              <a:gs pos="100000">
                <a:srgbClr val="4472C4">
                  <a:alpha val="58823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4"/>
          <p:cNvSpPr txBox="1"/>
          <p:nvPr>
            <p:ph idx="1" type="body"/>
          </p:nvPr>
        </p:nvSpPr>
        <p:spPr>
          <a:xfrm>
            <a:off x="4876494" y="2085683"/>
            <a:ext cx="6555347" cy="38312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2750" lvl="0" marL="412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Char char="◉"/>
            </a:pPr>
            <a:r>
              <a:rPr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5 SEE countries: BiH, Montenegro, N. Macedonia, Romania and Serbia</a:t>
            </a:r>
            <a:endParaRPr/>
          </a:p>
          <a:p>
            <a:pPr indent="-412750" lvl="0" marL="41275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Char char="◉"/>
            </a:pPr>
            <a:r>
              <a:rPr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Desk review</a:t>
            </a:r>
            <a:endParaRPr/>
          </a:p>
          <a:p>
            <a:pPr indent="-412750" lvl="0" marL="41275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Char char="◉"/>
            </a:pPr>
            <a:r>
              <a:rPr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Law firm focused on pharmaceutical regulations</a:t>
            </a:r>
            <a:endParaRPr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2750" lvl="0" marL="41275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Char char="◉"/>
            </a:pPr>
            <a:r>
              <a:rPr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Issues: process of registration, procurement system, reimbursement lists, prices, funding sources </a:t>
            </a:r>
            <a:endParaRPr/>
          </a:p>
          <a:p>
            <a:pPr indent="-412750" lvl="0" marL="41275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Char char="◉"/>
            </a:pPr>
            <a:r>
              <a:rPr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Funded by the Global Fund to Fight AIDS, Tuberculosis and Malaria</a:t>
            </a:r>
            <a:endParaRPr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5868E"/>
              </a:buClr>
              <a:buSzPts val="2000"/>
              <a:buNone/>
            </a:pPr>
            <a:r>
              <a:t/>
            </a:r>
            <a:endParaRPr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4"/>
          <p:cNvSpPr/>
          <p:nvPr/>
        </p:nvSpPr>
        <p:spPr>
          <a:xfrm>
            <a:off x="11309190" y="5928511"/>
            <a:ext cx="623039" cy="623039"/>
          </a:xfrm>
          <a:prstGeom prst="ellipse">
            <a:avLst/>
          </a:prstGeom>
          <a:gradFill>
            <a:gsLst>
              <a:gs pos="0">
                <a:srgbClr val="009FA8"/>
              </a:gs>
              <a:gs pos="15000">
                <a:srgbClr val="009FA8"/>
              </a:gs>
              <a:gs pos="85000">
                <a:srgbClr val="4472C4">
                  <a:alpha val="58823"/>
                </a:srgbClr>
              </a:gs>
              <a:gs pos="100000">
                <a:srgbClr val="4472C4">
                  <a:alpha val="58823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4"/>
          <p:cNvSpPr/>
          <p:nvPr/>
        </p:nvSpPr>
        <p:spPr>
          <a:xfrm>
            <a:off x="4905054" y="700596"/>
            <a:ext cx="527921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204051"/>
                </a:solidFill>
                <a:latin typeface="Arial Black"/>
                <a:ea typeface="Arial Black"/>
                <a:cs typeface="Arial Black"/>
                <a:sym typeface="Arial Black"/>
              </a:rPr>
              <a:t>PURPOSE: to explore the potential to improve access to ARV treatment</a:t>
            </a:r>
            <a:endParaRPr/>
          </a:p>
        </p:txBody>
      </p:sp>
      <p:pic>
        <p:nvPicPr>
          <p:cNvPr id="209" name="Google Shape;20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8362" y="1028913"/>
            <a:ext cx="3261092" cy="4899598"/>
          </a:xfrm>
          <a:prstGeom prst="rect">
            <a:avLst/>
          </a:prstGeom>
          <a:noFill/>
          <a:ln>
            <a:noFill/>
          </a:ln>
          <a:effectLst>
            <a:outerShdw blurRad="444500" rotWithShape="0" algn="tl" dir="2040000" dist="1524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911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11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"/>
          <p:cNvSpPr txBox="1"/>
          <p:nvPr>
            <p:ph type="title"/>
          </p:nvPr>
        </p:nvSpPr>
        <p:spPr>
          <a:xfrm>
            <a:off x="799763" y="342115"/>
            <a:ext cx="10515600" cy="4465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657E"/>
              </a:buClr>
              <a:buSzPts val="2880"/>
              <a:buFont typeface="Arial Black"/>
              <a:buNone/>
            </a:pPr>
            <a:r>
              <a:rPr b="1" lang="en" sz="2880">
                <a:solidFill>
                  <a:srgbClr val="34657E"/>
                </a:solidFill>
                <a:latin typeface="Arial Black"/>
                <a:ea typeface="Arial Black"/>
                <a:cs typeface="Arial Black"/>
                <a:sym typeface="Arial Black"/>
              </a:rPr>
              <a:t>ARV pricing in the 4 SEE countries </a:t>
            </a:r>
            <a:endParaRPr b="1" sz="2880">
              <a:solidFill>
                <a:srgbClr val="34657E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aphicFrame>
        <p:nvGraphicFramePr>
          <p:cNvPr id="215" name="Google Shape;215;p5"/>
          <p:cNvGraphicFramePr/>
          <p:nvPr/>
        </p:nvGraphicFramePr>
        <p:xfrm>
          <a:off x="889703" y="1667094"/>
          <a:ext cx="3000000" cy="3000000"/>
        </p:xfrm>
        <a:graphic>
          <a:graphicData uri="http://schemas.openxmlformats.org/drawingml/2006/table">
            <a:tbl>
              <a:tblPr bandRow="1" firstRow="1">
                <a:solidFill>
                  <a:srgbClr val="F4B081"/>
                </a:solidFill>
                <a:tableStyleId>{3A59B1BB-3876-4AE5-8463-5C9FE3ACA278}</a:tableStyleId>
              </a:tblPr>
              <a:tblGrid>
                <a:gridCol w="1654625"/>
                <a:gridCol w="1153875"/>
                <a:gridCol w="1730825"/>
                <a:gridCol w="1817925"/>
                <a:gridCol w="1349825"/>
                <a:gridCol w="1545775"/>
                <a:gridCol w="1404250"/>
              </a:tblGrid>
              <a:tr h="51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Medicine or combination</a:t>
                      </a:r>
                      <a:endParaRPr sz="14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BiH (2019, PPPY EUR)</a:t>
                      </a:r>
                      <a:endParaRPr b="1" sz="140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N. Macedonia (2020, PPPY EUR)</a:t>
                      </a:r>
                      <a:endParaRPr b="1" sz="140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Montenegro (2017-2019, PPPY EUR)</a:t>
                      </a:r>
                      <a:endParaRPr b="1" sz="140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Serbia (2019, PPPY EUR)</a:t>
                      </a:r>
                      <a:endParaRPr b="1" sz="140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chemeClr val="dk1"/>
                          </a:solidFill>
                        </a:rPr>
                        <a:t>Kazakhstan (2020, PPPY, EUR)</a:t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C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chemeClr val="dk1"/>
                          </a:solidFill>
                        </a:rPr>
                        <a:t>Moldova (2019, PPPY, EUR)</a:t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</a:tr>
              <a:tr h="731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TDF/FTC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TAF/FTC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850 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-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29000"/>
                        </a:buClr>
                        <a:buSzPts val="1600"/>
                        <a:buFont typeface="Calibri"/>
                        <a:buNone/>
                      </a:pPr>
                      <a:r>
                        <a:rPr b="1" lang="en" sz="1600">
                          <a:solidFill>
                            <a:srgbClr val="929000"/>
                          </a:solidFill>
                        </a:rPr>
                        <a:t>228</a:t>
                      </a:r>
                      <a:r>
                        <a:rPr lang="en" sz="1600">
                          <a:solidFill>
                            <a:srgbClr val="929000"/>
                          </a:solidFill>
                        </a:rPr>
                        <a:t>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5964 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684 – Year 2019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-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833C0B"/>
                          </a:solidFill>
                        </a:rPr>
                        <a:t>2520</a:t>
                      </a:r>
                      <a:endParaRPr b="1" sz="1600">
                        <a:solidFill>
                          <a:srgbClr val="833C0B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-  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45(g); 512(o)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b="0" i="0" sz="160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55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443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EFV600</a:t>
                      </a:r>
                      <a:endParaRPr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600"/>
                        <a:buFont typeface="Calibri"/>
                        <a:buNone/>
                      </a:pPr>
                      <a:r>
                        <a:rPr b="1" lang="en" sz="1600">
                          <a:solidFill>
                            <a:srgbClr val="833C0B"/>
                          </a:solidFill>
                        </a:rPr>
                        <a:t>6475</a:t>
                      </a:r>
                      <a:endParaRPr b="1" sz="1600">
                        <a:solidFill>
                          <a:srgbClr val="833C0B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" sz="1600" u="none" strike="noStrike">
                          <a:solidFill>
                            <a:srgbClr val="929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480 </a:t>
                      </a:r>
                      <a:endParaRPr b="1" sz="1600">
                        <a:solidFill>
                          <a:srgbClr val="929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2496 – Year 2017</a:t>
                      </a:r>
                      <a:endParaRPr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2292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30 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40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8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TDF/FTC/EFV600 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-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312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-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- 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68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69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578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DTG</a:t>
                      </a:r>
                      <a:endParaRPr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-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29000"/>
                        </a:buClr>
                        <a:buSzPts val="1600"/>
                        <a:buFont typeface="Calibri"/>
                        <a:buNone/>
                      </a:pPr>
                      <a:r>
                        <a:rPr b="1" lang="en" sz="1600">
                          <a:solidFill>
                            <a:srgbClr val="929000"/>
                          </a:solidFill>
                        </a:rPr>
                        <a:t>5112 </a:t>
                      </a:r>
                      <a:endParaRPr b="1" sz="1600">
                        <a:solidFill>
                          <a:srgbClr val="929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- 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600"/>
                        <a:buFont typeface="Calibri"/>
                        <a:buNone/>
                      </a:pPr>
                      <a:r>
                        <a:rPr b="1" lang="en" sz="1600">
                          <a:solidFill>
                            <a:srgbClr val="833C0B"/>
                          </a:solidFill>
                        </a:rPr>
                        <a:t>6468</a:t>
                      </a: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 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" sz="160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1138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47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78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ABC/3TC 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3226 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29000"/>
                        </a:buClr>
                        <a:buSzPts val="1600"/>
                        <a:buFont typeface="Calibri"/>
                        <a:buNone/>
                      </a:pPr>
                      <a:r>
                        <a:rPr b="1" lang="en" sz="1600">
                          <a:solidFill>
                            <a:srgbClr val="929000"/>
                          </a:solidFill>
                        </a:rPr>
                        <a:t>2196 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600"/>
                        <a:buFont typeface="Calibri"/>
                        <a:buNone/>
                      </a:pPr>
                      <a:r>
                        <a:rPr b="1" lang="en" sz="1600">
                          <a:solidFill>
                            <a:srgbClr val="833C0B"/>
                          </a:solidFill>
                        </a:rPr>
                        <a:t>3780</a:t>
                      </a: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 – Year 2017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2352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723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128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443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DTG/3TC/ABC </a:t>
                      </a:r>
                      <a:endParaRPr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-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29000"/>
                        </a:buClr>
                        <a:buSzPts val="1600"/>
                        <a:buFont typeface="Calibri"/>
                        <a:buNone/>
                      </a:pPr>
                      <a:r>
                        <a:rPr b="1" lang="en" sz="1600">
                          <a:solidFill>
                            <a:srgbClr val="929000"/>
                          </a:solidFill>
                        </a:rPr>
                        <a:t>5064 </a:t>
                      </a:r>
                      <a:endParaRPr/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- 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600"/>
                        <a:buFont typeface="Calibri"/>
                        <a:buNone/>
                      </a:pPr>
                      <a:r>
                        <a:rPr b="1" lang="en" sz="1600">
                          <a:solidFill>
                            <a:srgbClr val="833C0B"/>
                          </a:solidFill>
                        </a:rPr>
                        <a:t>5640 </a:t>
                      </a:r>
                      <a:endParaRPr b="1" sz="1600">
                        <a:solidFill>
                          <a:srgbClr val="833C0B"/>
                        </a:solidFill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-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- 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705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RAL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833C0B"/>
                          </a:solidFill>
                        </a:rPr>
                        <a:t>7200 </a:t>
                      </a:r>
                      <a:endParaRPr b="1" sz="1600">
                        <a:solidFill>
                          <a:srgbClr val="833C0B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929000"/>
                          </a:solidFill>
                        </a:rPr>
                        <a:t>3648 </a:t>
                      </a:r>
                      <a:endParaRPr b="1" sz="1600">
                        <a:solidFill>
                          <a:srgbClr val="929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6444 - 2017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5916 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4114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-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341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TDF/FTC/RPV</a:t>
                      </a:r>
                      <a:endParaRPr sz="14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600"/>
                        <a:buFont typeface="Calibri"/>
                        <a:buNone/>
                      </a:pPr>
                      <a:r>
                        <a:rPr b="1" lang="en" sz="1600">
                          <a:solidFill>
                            <a:srgbClr val="833C0B"/>
                          </a:solidFill>
                        </a:rPr>
                        <a:t>8600 </a:t>
                      </a:r>
                      <a:endParaRPr b="1" sz="1600">
                        <a:solidFill>
                          <a:srgbClr val="833C0B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6852 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rgbClr val="204051"/>
                          </a:solidFill>
                        </a:rPr>
                        <a:t>-</a:t>
                      </a:r>
                      <a:endParaRPr sz="1600">
                        <a:solidFill>
                          <a:srgbClr val="20405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929000"/>
                          </a:solidFill>
                        </a:rPr>
                        <a:t>4860 </a:t>
                      </a:r>
                      <a:endParaRPr b="1" sz="1600">
                        <a:solidFill>
                          <a:srgbClr val="929000"/>
                        </a:solidFill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3202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- 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833C0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216" name="Google Shape;216;p5"/>
          <p:cNvSpPr/>
          <p:nvPr/>
        </p:nvSpPr>
        <p:spPr>
          <a:xfrm>
            <a:off x="889703" y="954157"/>
            <a:ext cx="10515600" cy="553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Prices per patient per year in euros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Comparison with upper-middle income Kazakhstan and low-middle Moldova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8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6"/>
          <p:cNvSpPr txBox="1"/>
          <p:nvPr>
            <p:ph type="title"/>
          </p:nvPr>
        </p:nvSpPr>
        <p:spPr>
          <a:xfrm>
            <a:off x="874713" y="497616"/>
            <a:ext cx="9370061" cy="50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657E"/>
              </a:buClr>
              <a:buSzPts val="3200"/>
              <a:buFont typeface="Arial Black"/>
              <a:buNone/>
            </a:pPr>
            <a:r>
              <a:rPr b="1" lang="en" sz="3200">
                <a:solidFill>
                  <a:srgbClr val="34657E"/>
                </a:solidFill>
                <a:latin typeface="Arial Black"/>
                <a:ea typeface="Arial Black"/>
                <a:cs typeface="Arial Black"/>
                <a:sym typeface="Arial Black"/>
              </a:rPr>
              <a:t>Core ARVs availability in the countries </a:t>
            </a:r>
            <a:endParaRPr b="1" sz="3200">
              <a:solidFill>
                <a:srgbClr val="9FD7D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aphicFrame>
        <p:nvGraphicFramePr>
          <p:cNvPr id="222" name="Google Shape;222;p6"/>
          <p:cNvGraphicFramePr/>
          <p:nvPr/>
        </p:nvGraphicFramePr>
        <p:xfrm>
          <a:off x="874713" y="144889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{3A59B1BB-3876-4AE5-8463-5C9FE3ACA278}</a:tableStyleId>
              </a:tblPr>
              <a:tblGrid>
                <a:gridCol w="1456950"/>
                <a:gridCol w="1353300"/>
                <a:gridCol w="2145800"/>
                <a:gridCol w="1548375"/>
                <a:gridCol w="1872575"/>
                <a:gridCol w="2275725"/>
              </a:tblGrid>
              <a:tr h="522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INN</a:t>
                      </a:r>
                      <a:endParaRPr b="1"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45725" marL="4572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49213" marR="54927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BiH</a:t>
                      </a:r>
                      <a:endParaRPr b="1" sz="160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Serbia</a:t>
                      </a:r>
                      <a:endParaRPr b="1"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45725" marL="4572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20066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N. Macedonia</a:t>
                      </a:r>
                      <a:endParaRPr b="1"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45725" marL="4572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42862" lvl="0" marL="55563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Montenegro</a:t>
                      </a:r>
                      <a:endParaRPr b="1"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45725" marL="4572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42862" lvl="0" marL="55563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Romania</a:t>
                      </a:r>
                      <a:endParaRPr/>
                    </a:p>
                  </a:txBody>
                  <a:tcPr marT="45725" marB="45725" marR="45725" marL="4572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FACBC"/>
                    </a:solidFill>
                  </a:tcPr>
                </a:tc>
              </a:tr>
              <a:tr h="125300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TDF/FTC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Truvada, Gilead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207009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Truvada, Gilead; </a:t>
                      </a:r>
                      <a:r>
                        <a:rPr b="1" lang="en" sz="1300">
                          <a:solidFill>
                            <a:srgbClr val="929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 generics</a:t>
                      </a:r>
                      <a:endParaRPr b="1" sz="1300">
                        <a:solidFill>
                          <a:srgbClr val="929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929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 generics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 not 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929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 generics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397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DTG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Tivicay, GSK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Tivicay, GSK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Tivicay, GSK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Tivicay, GSK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Tivicay, GSK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EFV 600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Stocrin, Merck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Stocrin, Merck; </a:t>
                      </a:r>
                      <a:r>
                        <a:rPr b="1" lang="en" sz="1300">
                          <a:solidFill>
                            <a:srgbClr val="929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 generic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Stocrin, Merck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Stocrin, Merck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TDF/FTC/EFV600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929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 generic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Atripla, Gilead; </a:t>
                      </a:r>
                      <a:r>
                        <a:rPr b="1" lang="en" sz="1300">
                          <a:solidFill>
                            <a:srgbClr val="929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 generics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EFV 400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i="0" lang="en" sz="1300" u="none" cap="none" strike="noStrike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i="0" lang="en" sz="1300" u="none" cap="none" strike="noStrike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i="0" lang="en" sz="1300" u="none" cap="none" strike="noStrike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i="0" lang="en" sz="1300" u="none" cap="none" strike="noStrike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i="0" lang="en" sz="1300" u="none" cap="none" strike="noStrike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142050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ABC/3TC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Kivexa, GSK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Kivexa, GSK; </a:t>
                      </a:r>
                      <a:r>
                        <a:rPr b="1" lang="en" sz="1300">
                          <a:solidFill>
                            <a:srgbClr val="929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 generics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29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929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 generic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Kivexa, GSK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Kivexa, GSK; </a:t>
                      </a:r>
                      <a:r>
                        <a:rPr b="1" lang="en" sz="1300">
                          <a:solidFill>
                            <a:srgbClr val="929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 generics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ABC/3TC/DTG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Triumeq, GSK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Triumeq, GSK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Triumeq, GSK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Triumeq, GSK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TDF/FTC/RPV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Eviplera, Gilead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Eviplera, Gilead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Eviplera, Gilead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Odefsey, Gilead – with TAF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RAL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Isentress, Merck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Isentress, Merck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Isentress, Merck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Isentress, Merck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TAF/FTC/BIC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Bictarvy, Gilead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0262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TAF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Arial"/>
                        <a:buNone/>
                      </a:pPr>
                      <a:r>
                        <a:rPr b="0" lang="en" sz="13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Vemlidy, Gilead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33C0B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rgbClr val="833C0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Non-registered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80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(TAF/FTC) Descovy, Gilead</a:t>
                      </a:r>
                      <a:endParaRPr/>
                    </a:p>
                  </a:txBody>
                  <a:tcPr marT="36000" marB="36000" marR="36000" marL="3600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D7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7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7"/>
          <p:cNvSpPr/>
          <p:nvPr/>
        </p:nvSpPr>
        <p:spPr>
          <a:xfrm flipH="1" rot="5400000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7"/>
          <p:cNvSpPr/>
          <p:nvPr/>
        </p:nvSpPr>
        <p:spPr>
          <a:xfrm flipH="1" rot="5400000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882"/>
                </a:srgbClr>
              </a:gs>
              <a:gs pos="100000">
                <a:srgbClr val="4472C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7"/>
          <p:cNvSpPr/>
          <p:nvPr/>
        </p:nvSpPr>
        <p:spPr>
          <a:xfrm flipH="1" rot="5400000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7"/>
          <p:cNvSpPr/>
          <p:nvPr/>
        </p:nvSpPr>
        <p:spPr>
          <a:xfrm rot="-964587">
            <a:off x="-501737" y="969718"/>
            <a:ext cx="3900357" cy="4178958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7"/>
          <p:cNvSpPr/>
          <p:nvPr/>
        </p:nvSpPr>
        <p:spPr>
          <a:xfrm flipH="1" rot="5400000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980"/>
                </a:srgbClr>
              </a:gs>
              <a:gs pos="100000">
                <a:srgbClr val="8DA9DB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7"/>
          <p:cNvSpPr txBox="1"/>
          <p:nvPr>
            <p:ph type="title"/>
          </p:nvPr>
        </p:nvSpPr>
        <p:spPr>
          <a:xfrm>
            <a:off x="466722" y="586855"/>
            <a:ext cx="3201366" cy="33874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br>
              <a:rPr lang="en" sz="4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Generic availability </a:t>
            </a:r>
            <a:b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lang="en" sz="20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[</a:t>
            </a:r>
            <a:r>
              <a:rPr b="1" lang="en" sz="24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State registry of medicines]</a:t>
            </a:r>
            <a:endParaRPr b="1" sz="2400">
              <a:solidFill>
                <a:srgbClr val="9FD7D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aphicFrame>
        <p:nvGraphicFramePr>
          <p:cNvPr id="235" name="Google Shape;235;p7"/>
          <p:cNvGraphicFramePr/>
          <p:nvPr/>
        </p:nvGraphicFramePr>
        <p:xfrm>
          <a:off x="4978400" y="52913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{3A59B1BB-3876-4AE5-8463-5C9FE3ACA278}</a:tableStyleId>
              </a:tblPr>
              <a:tblGrid>
                <a:gridCol w="3277400"/>
                <a:gridCol w="3277400"/>
              </a:tblGrid>
              <a:tr h="1050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sng">
                          <a:latin typeface="Arial"/>
                          <a:ea typeface="Arial"/>
                          <a:cs typeface="Arial"/>
                          <a:sym typeface="Arial"/>
                        </a:rPr>
                        <a:t>BiH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TDF: PLIVA Hrvatska, Abdi Ibrahim, ILKO ILAC SANAYI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sng">
                          <a:latin typeface="Arial"/>
                          <a:ea typeface="Arial"/>
                          <a:cs typeface="Arial"/>
                          <a:sym typeface="Arial"/>
                        </a:rPr>
                        <a:t>N. Macedonia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TDF: Mylan, Emcure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TDF/FTC: KRKA; Pliva Hrvatska</a:t>
                      </a:r>
                      <a:endParaRPr b="0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TDF/FTC/EFV: KRKA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ABC/3TC: Pliva Hrvatska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DRV: KRKA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4FACBC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 u="sng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Serbia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TDF: Mylan, Remedica, TEVA</a:t>
                      </a:r>
                      <a:endParaRPr sz="18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TDF/FTC: </a:t>
                      </a:r>
                      <a:r>
                        <a:rPr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PLIVA Hrvatska, Remedica, KRKA, TEVA, </a:t>
                      </a: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Merckle</a:t>
                      </a:r>
                      <a:endParaRPr sz="18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EFV: Pharmadox</a:t>
                      </a:r>
                      <a:endParaRPr sz="18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ABC/3TC: Pliva Hrvatska, Remedica, Pharmadox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ZDV: </a:t>
                      </a: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Slaviamed</a:t>
                      </a:r>
                      <a:endParaRPr sz="18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ZDV/3TC: Pharmadox</a:t>
                      </a:r>
                      <a:endParaRPr sz="18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4051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DRV: KRKA </a:t>
                      </a:r>
                      <a:endParaRPr sz="18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 u="sng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Romania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Wide range of generics from Europe for TDF/FTC, TDF/FTC/EFV, ABC/3TC,  ZDV/3TC, LPV/r, ATV, DRV, RTV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 sz="1800" u="none">
                          <a:solidFill>
                            <a:srgbClr val="20405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Main generic companies: Mylan, Aurobindo, Cipla, TEVA, Sandoz, Zentiva, BRISTOL-MYERS, Accord, Terapia s.a. </a:t>
                      </a:r>
                      <a:endParaRPr sz="1800">
                        <a:solidFill>
                          <a:srgbClr val="20405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9FD7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8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8"/>
          <p:cNvSpPr/>
          <p:nvPr/>
        </p:nvSpPr>
        <p:spPr>
          <a:xfrm flipH="1" rot="5400000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8"/>
          <p:cNvSpPr/>
          <p:nvPr/>
        </p:nvSpPr>
        <p:spPr>
          <a:xfrm flipH="1" rot="5400000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882"/>
                </a:srgbClr>
              </a:gs>
              <a:gs pos="100000">
                <a:srgbClr val="4472C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8"/>
          <p:cNvSpPr/>
          <p:nvPr/>
        </p:nvSpPr>
        <p:spPr>
          <a:xfrm flipH="1" rot="5400000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8"/>
          <p:cNvSpPr/>
          <p:nvPr/>
        </p:nvSpPr>
        <p:spPr>
          <a:xfrm rot="-964587">
            <a:off x="-501737" y="969718"/>
            <a:ext cx="3900357" cy="4178958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8"/>
          <p:cNvSpPr/>
          <p:nvPr/>
        </p:nvSpPr>
        <p:spPr>
          <a:xfrm flipH="1" rot="5400000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980"/>
                </a:srgbClr>
              </a:gs>
              <a:gs pos="100000">
                <a:srgbClr val="8DA9DB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8"/>
          <p:cNvSpPr txBox="1"/>
          <p:nvPr>
            <p:ph type="title"/>
          </p:nvPr>
        </p:nvSpPr>
        <p:spPr>
          <a:xfrm>
            <a:off x="466722" y="2808030"/>
            <a:ext cx="3201366" cy="3387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FD7D2"/>
              </a:buClr>
              <a:buSzPts val="3200"/>
              <a:buFont typeface="Arial Black"/>
              <a:buNone/>
            </a:pPr>
            <a: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Medicine registration</a:t>
            </a:r>
            <a:endParaRPr b="1" sz="3200">
              <a:solidFill>
                <a:srgbClr val="9FD7D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48" name="Google Shape;248;p8"/>
          <p:cNvSpPr txBox="1"/>
          <p:nvPr>
            <p:ph idx="1" type="body"/>
          </p:nvPr>
        </p:nvSpPr>
        <p:spPr>
          <a:xfrm>
            <a:off x="4810259" y="649480"/>
            <a:ext cx="6555347" cy="55460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36353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Char char="◉"/>
            </a:pPr>
            <a:r>
              <a:rPr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Long general procedure of registration — </a:t>
            </a:r>
            <a:r>
              <a:rPr b="1" lang="en" sz="2000">
                <a:solidFill>
                  <a:srgbClr val="204051"/>
                </a:solidFill>
                <a:latin typeface="Arial Black"/>
                <a:ea typeface="Arial Black"/>
                <a:cs typeface="Arial Black"/>
                <a:sym typeface="Arial Black"/>
              </a:rPr>
              <a:t>up to 210 days</a:t>
            </a:r>
            <a:endParaRPr/>
          </a:p>
          <a:p>
            <a:pPr indent="-349250" lvl="0" marL="363538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Char char="◉"/>
            </a:pPr>
            <a:r>
              <a:rPr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Simplified registration for drugs is available, but for limited cases:</a:t>
            </a:r>
            <a:endParaRPr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363538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None/>
            </a:pPr>
            <a:r>
              <a:t/>
            </a:r>
            <a:endParaRPr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363538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None/>
            </a:pPr>
            <a:r>
              <a:t/>
            </a:r>
            <a:endParaRPr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363538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None/>
            </a:pPr>
            <a:r>
              <a:t/>
            </a:r>
            <a:endParaRPr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363538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None/>
            </a:pPr>
            <a:r>
              <a:t/>
            </a:r>
            <a:endParaRPr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363538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None/>
            </a:pPr>
            <a:r>
              <a:t/>
            </a:r>
            <a:endParaRPr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363538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None/>
            </a:pPr>
            <a:r>
              <a:t/>
            </a:r>
            <a:endParaRPr sz="20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93700" lvl="0" marL="407988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5868E"/>
              </a:buClr>
              <a:buSzPts val="2000"/>
              <a:buFont typeface="Inter"/>
              <a:buChar char="◉"/>
            </a:pPr>
            <a:r>
              <a:rPr lang="en" sz="20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Only registered medicines can participate in a tender except for:</a:t>
            </a:r>
            <a:endParaRPr/>
          </a:p>
          <a:p>
            <a:pPr indent="-101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sp>
        <p:nvSpPr>
          <p:cNvPr id="249" name="Google Shape;249;p8"/>
          <p:cNvSpPr/>
          <p:nvPr/>
        </p:nvSpPr>
        <p:spPr>
          <a:xfrm>
            <a:off x="8275364" y="2204582"/>
            <a:ext cx="2420777" cy="940475"/>
          </a:xfrm>
          <a:prstGeom prst="rect">
            <a:avLst/>
          </a:prstGeom>
          <a:solidFill>
            <a:srgbClr val="4FAC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8"/>
          <p:cNvSpPr/>
          <p:nvPr/>
        </p:nvSpPr>
        <p:spPr>
          <a:xfrm>
            <a:off x="5174450" y="3291260"/>
            <a:ext cx="2420777" cy="940475"/>
          </a:xfrm>
          <a:prstGeom prst="rect">
            <a:avLst/>
          </a:prstGeom>
          <a:solidFill>
            <a:srgbClr val="9FD7D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8"/>
          <p:cNvSpPr/>
          <p:nvPr/>
        </p:nvSpPr>
        <p:spPr>
          <a:xfrm>
            <a:off x="8275364" y="3291260"/>
            <a:ext cx="2420777" cy="940475"/>
          </a:xfrm>
          <a:prstGeom prst="rect">
            <a:avLst/>
          </a:prstGeom>
          <a:solidFill>
            <a:srgbClr val="50A1C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8"/>
          <p:cNvSpPr/>
          <p:nvPr/>
        </p:nvSpPr>
        <p:spPr>
          <a:xfrm>
            <a:off x="8277126" y="3281904"/>
            <a:ext cx="22069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BiH – not allowed</a:t>
            </a:r>
            <a:endParaRPr/>
          </a:p>
        </p:txBody>
      </p:sp>
      <p:sp>
        <p:nvSpPr>
          <p:cNvPr id="253" name="Google Shape;253;p8"/>
          <p:cNvSpPr/>
          <p:nvPr/>
        </p:nvSpPr>
        <p:spPr>
          <a:xfrm>
            <a:off x="5174450" y="2204582"/>
            <a:ext cx="2420777" cy="940475"/>
          </a:xfrm>
          <a:prstGeom prst="rect">
            <a:avLst/>
          </a:prstGeom>
          <a:solidFill>
            <a:srgbClr val="8CBDB9"/>
          </a:solidFill>
          <a:ln cap="flat" cmpd="sng" w="12700">
            <a:solidFill>
              <a:srgbClr val="8CBDB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8"/>
          <p:cNvSpPr/>
          <p:nvPr/>
        </p:nvSpPr>
        <p:spPr>
          <a:xfrm>
            <a:off x="5174450" y="2190950"/>
            <a:ext cx="242077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4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Serbia and Montenegro: for registered in </a:t>
            </a:r>
            <a:r>
              <a:rPr lang="en" sz="14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EU, innovative; procedure shortened to &lt;= 150 days </a:t>
            </a:r>
            <a:endParaRPr sz="14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8"/>
          <p:cNvSpPr/>
          <p:nvPr/>
        </p:nvSpPr>
        <p:spPr>
          <a:xfrm>
            <a:off x="8299082" y="2204582"/>
            <a:ext cx="220692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4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Romania: for registered in </a:t>
            </a:r>
            <a:r>
              <a:rPr lang="en" sz="14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EU; procedure shortened to &lt;= 90 days </a:t>
            </a:r>
            <a:endParaRPr sz="14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8"/>
          <p:cNvSpPr/>
          <p:nvPr/>
        </p:nvSpPr>
        <p:spPr>
          <a:xfrm>
            <a:off x="5198168" y="3281904"/>
            <a:ext cx="2388124" cy="1169551"/>
          </a:xfrm>
          <a:prstGeom prst="rect">
            <a:avLst/>
          </a:prstGeom>
          <a:solidFill>
            <a:srgbClr val="9FD7D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4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N. Macedonia: for registered in EU, USA, Japan, Switzerland and </a:t>
            </a:r>
            <a:r>
              <a:rPr lang="en" sz="14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Canada; procedure shortened to &lt;= 15-90 days </a:t>
            </a:r>
            <a:endParaRPr sz="1400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8"/>
          <p:cNvSpPr/>
          <p:nvPr/>
        </p:nvSpPr>
        <p:spPr>
          <a:xfrm>
            <a:off x="8275364" y="5544682"/>
            <a:ext cx="2420777" cy="940475"/>
          </a:xfrm>
          <a:prstGeom prst="rect">
            <a:avLst/>
          </a:prstGeom>
          <a:noFill/>
          <a:ln cap="flat" cmpd="sng" w="12700">
            <a:solidFill>
              <a:srgbClr val="50A1C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8"/>
          <p:cNvSpPr/>
          <p:nvPr/>
        </p:nvSpPr>
        <p:spPr>
          <a:xfrm>
            <a:off x="5174450" y="5544682"/>
            <a:ext cx="2420777" cy="940475"/>
          </a:xfrm>
          <a:prstGeom prst="rect">
            <a:avLst/>
          </a:prstGeom>
          <a:noFill/>
          <a:ln cap="flat" cmpd="sng" w="12700">
            <a:solidFill>
              <a:srgbClr val="05868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8"/>
          <p:cNvSpPr/>
          <p:nvPr/>
        </p:nvSpPr>
        <p:spPr>
          <a:xfrm>
            <a:off x="5198168" y="5604020"/>
            <a:ext cx="2420777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N. Macedonia — </a:t>
            </a:r>
            <a:endParaRPr b="1" i="0" sz="1400" u="none" cap="none" strike="noStrike">
              <a:solidFill>
                <a:srgbClr val="20405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priority to registered in case of competition</a:t>
            </a:r>
            <a:endParaRPr/>
          </a:p>
        </p:txBody>
      </p:sp>
      <p:sp>
        <p:nvSpPr>
          <p:cNvPr id="260" name="Google Shape;260;p8"/>
          <p:cNvSpPr/>
          <p:nvPr/>
        </p:nvSpPr>
        <p:spPr>
          <a:xfrm>
            <a:off x="8299082" y="5604020"/>
            <a:ext cx="2420777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Serbia</a:t>
            </a:r>
            <a:r>
              <a:rPr b="0" i="0" lang="en" sz="14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 — List D of the </a:t>
            </a:r>
            <a:r>
              <a:rPr lang="en" sz="14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Reimbursement</a:t>
            </a:r>
            <a:r>
              <a:rPr b="0" i="0" lang="en" sz="14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 list, only </a:t>
            </a:r>
            <a:r>
              <a:rPr lang="en" sz="1400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pediatric ARV </a:t>
            </a:r>
            <a:r>
              <a:rPr b="0" i="0" lang="en" sz="1400" u="none" cap="none" strike="noStrike">
                <a:solidFill>
                  <a:srgbClr val="204051"/>
                </a:solidFill>
                <a:latin typeface="Arial"/>
                <a:ea typeface="Arial"/>
                <a:cs typeface="Arial"/>
                <a:sym typeface="Arial"/>
              </a:rPr>
              <a:t>forms</a:t>
            </a:r>
            <a:endParaRPr/>
          </a:p>
        </p:txBody>
      </p:sp>
      <p:sp>
        <p:nvSpPr>
          <p:cNvPr id="261" name="Google Shape;261;p8"/>
          <p:cNvSpPr/>
          <p:nvPr/>
        </p:nvSpPr>
        <p:spPr>
          <a:xfrm rot="5670219">
            <a:off x="11134782" y="5176220"/>
            <a:ext cx="1826595" cy="1826595"/>
          </a:xfrm>
          <a:prstGeom prst="ellipse">
            <a:avLst/>
          </a:prstGeom>
          <a:gradFill>
            <a:gsLst>
              <a:gs pos="0">
                <a:srgbClr val="009FA8"/>
              </a:gs>
              <a:gs pos="15000">
                <a:srgbClr val="009FA8"/>
              </a:gs>
              <a:gs pos="85000">
                <a:srgbClr val="4472C4">
                  <a:alpha val="58823"/>
                </a:srgbClr>
              </a:gs>
              <a:gs pos="100000">
                <a:srgbClr val="4472C4">
                  <a:alpha val="58823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9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9"/>
          <p:cNvSpPr/>
          <p:nvPr/>
        </p:nvSpPr>
        <p:spPr>
          <a:xfrm flipH="1" rot="5400000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9"/>
          <p:cNvSpPr/>
          <p:nvPr/>
        </p:nvSpPr>
        <p:spPr>
          <a:xfrm flipH="1" rot="5400000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882"/>
                </a:srgbClr>
              </a:gs>
              <a:gs pos="100000">
                <a:srgbClr val="4472C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9"/>
          <p:cNvSpPr/>
          <p:nvPr/>
        </p:nvSpPr>
        <p:spPr>
          <a:xfrm flipH="1" rot="5400000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9"/>
          <p:cNvSpPr/>
          <p:nvPr/>
        </p:nvSpPr>
        <p:spPr>
          <a:xfrm rot="-964587">
            <a:off x="-501737" y="969718"/>
            <a:ext cx="3900357" cy="4178958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9"/>
          <p:cNvSpPr/>
          <p:nvPr/>
        </p:nvSpPr>
        <p:spPr>
          <a:xfrm flipH="1" rot="5400000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980"/>
                </a:srgbClr>
              </a:gs>
              <a:gs pos="100000">
                <a:srgbClr val="8DA9DB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9"/>
          <p:cNvSpPr txBox="1"/>
          <p:nvPr>
            <p:ph type="title"/>
          </p:nvPr>
        </p:nvSpPr>
        <p:spPr>
          <a:xfrm>
            <a:off x="466721" y="586855"/>
            <a:ext cx="3434251" cy="33874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FD7D2"/>
              </a:buClr>
              <a:buSzPts val="3200"/>
              <a:buFont typeface="Arial Black"/>
              <a:buNone/>
            </a:pPr>
            <a:r>
              <a:rPr b="1" lang="en" sz="3200">
                <a:solidFill>
                  <a:srgbClr val="9FD7D2"/>
                </a:solidFill>
                <a:latin typeface="Arial Black"/>
                <a:ea typeface="Arial Black"/>
                <a:cs typeface="Arial Black"/>
                <a:sym typeface="Arial Black"/>
              </a:rPr>
              <a:t>Procurement regulations and practices</a:t>
            </a:r>
            <a:endParaRPr b="1" sz="3200">
              <a:solidFill>
                <a:srgbClr val="9FD7D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74" name="Google Shape;274;p9"/>
          <p:cNvSpPr txBox="1"/>
          <p:nvPr>
            <p:ph idx="1" type="body"/>
          </p:nvPr>
        </p:nvSpPr>
        <p:spPr>
          <a:xfrm>
            <a:off x="4911860" y="722058"/>
            <a:ext cx="3343908" cy="29238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2000"/>
              <a:buNone/>
            </a:pPr>
            <a:r>
              <a:rPr b="1" lang="en" sz="2000">
                <a:solidFill>
                  <a:srgbClr val="204051"/>
                </a:solidFill>
                <a:latin typeface="Arial Black"/>
                <a:ea typeface="Arial Black"/>
                <a:cs typeface="Arial Black"/>
                <a:sym typeface="Arial Black"/>
              </a:rPr>
              <a:t>Procurement list: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4657E"/>
              </a:buClr>
              <a:buSzPts val="1800"/>
              <a:buChar char="•"/>
            </a:pPr>
            <a:r>
              <a:rPr b="1" lang="en" sz="1800">
                <a:solidFill>
                  <a:srgbClr val="34657E"/>
                </a:solidFill>
                <a:latin typeface="Arial"/>
                <a:ea typeface="Arial"/>
                <a:cs typeface="Arial"/>
                <a:sym typeface="Arial"/>
              </a:rPr>
              <a:t>only ARVs from the Reimbursement Lists </a:t>
            </a:r>
            <a:r>
              <a:rPr lang="en" sz="1800">
                <a:solidFill>
                  <a:srgbClr val="34657E"/>
                </a:solidFill>
                <a:latin typeface="Arial"/>
                <a:ea typeface="Arial"/>
                <a:cs typeface="Arial"/>
                <a:sym typeface="Arial"/>
              </a:rPr>
              <a:t>– BiH, Serbia, Montenegro, Romania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4657E"/>
              </a:buClr>
              <a:buSzPts val="1800"/>
              <a:buChar char="•"/>
            </a:pPr>
            <a:r>
              <a:rPr b="1" lang="en" sz="1800">
                <a:solidFill>
                  <a:srgbClr val="34657E"/>
                </a:solidFill>
                <a:latin typeface="Arial"/>
                <a:ea typeface="Arial"/>
                <a:cs typeface="Arial"/>
                <a:sym typeface="Arial"/>
              </a:rPr>
              <a:t>based on the needs formed by the Clinic of infectious diseases </a:t>
            </a:r>
            <a:r>
              <a:rPr lang="en" sz="1800">
                <a:solidFill>
                  <a:srgbClr val="34657E"/>
                </a:solidFill>
                <a:latin typeface="Arial"/>
                <a:ea typeface="Arial"/>
                <a:cs typeface="Arial"/>
                <a:sym typeface="Arial"/>
              </a:rPr>
              <a:t>– N. Macedonia </a:t>
            </a:r>
            <a:endParaRPr/>
          </a:p>
        </p:txBody>
      </p:sp>
      <p:sp>
        <p:nvSpPr>
          <p:cNvPr id="275" name="Google Shape;275;p9"/>
          <p:cNvSpPr/>
          <p:nvPr/>
        </p:nvSpPr>
        <p:spPr>
          <a:xfrm>
            <a:off x="8494327" y="703848"/>
            <a:ext cx="3557666" cy="2800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2000"/>
              <a:buFont typeface="Arial Black"/>
              <a:buNone/>
            </a:pPr>
            <a:r>
              <a:rPr b="1" i="0" lang="en" sz="2000" u="none" cap="none" strike="noStrike">
                <a:solidFill>
                  <a:srgbClr val="204051"/>
                </a:solidFill>
                <a:latin typeface="Arial Black"/>
                <a:ea typeface="Arial Black"/>
                <a:cs typeface="Arial Black"/>
                <a:sym typeface="Arial Black"/>
              </a:rPr>
              <a:t>Procurement systems: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4657E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rgbClr val="34657E"/>
                </a:solidFill>
                <a:latin typeface="Arial"/>
                <a:ea typeface="Arial"/>
                <a:cs typeface="Arial"/>
                <a:sym typeface="Arial"/>
              </a:rPr>
              <a:t>centralized</a:t>
            </a:r>
            <a:r>
              <a:rPr b="0" i="0" lang="en" sz="1800" u="none" cap="none" strike="noStrike">
                <a:solidFill>
                  <a:srgbClr val="34657E"/>
                </a:solidFill>
                <a:latin typeface="Arial"/>
                <a:ea typeface="Arial"/>
                <a:cs typeface="Arial"/>
                <a:sym typeface="Arial"/>
              </a:rPr>
              <a:t> – Serbia, N. Macedonia, Montenegro</a:t>
            </a:r>
            <a:endParaRPr/>
          </a:p>
          <a:p>
            <a:pPr indent="-285750" lvl="0" marL="285750" marR="0" rtl="0" algn="l">
              <a:spcBef>
                <a:spcPts val="1200"/>
              </a:spcBef>
              <a:spcAft>
                <a:spcPts val="0"/>
              </a:spcAft>
              <a:buClr>
                <a:srgbClr val="34657E"/>
              </a:buClr>
              <a:buSzPts val="1800"/>
              <a:buFont typeface="Arial"/>
              <a:buChar char="•"/>
            </a:pPr>
            <a:r>
              <a:rPr b="1" lang="en" sz="1800">
                <a:solidFill>
                  <a:srgbClr val="34657E"/>
                </a:solidFill>
                <a:latin typeface="Arial"/>
                <a:ea typeface="Arial"/>
                <a:cs typeface="Arial"/>
                <a:sym typeface="Arial"/>
              </a:rPr>
              <a:t>decentralized</a:t>
            </a:r>
            <a:r>
              <a:rPr lang="en" sz="1800">
                <a:solidFill>
                  <a:srgbClr val="34657E"/>
                </a:solidFill>
                <a:latin typeface="Arial"/>
                <a:ea typeface="Arial"/>
                <a:cs typeface="Arial"/>
                <a:sym typeface="Arial"/>
              </a:rPr>
              <a:t> – Romania (health facilities)</a:t>
            </a:r>
            <a:endParaRPr/>
          </a:p>
          <a:p>
            <a:pPr indent="-285750" lvl="0" marL="285750" marR="0" rtl="0" algn="l">
              <a:spcBef>
                <a:spcPts val="1200"/>
              </a:spcBef>
              <a:spcAft>
                <a:spcPts val="0"/>
              </a:spcAft>
              <a:buClr>
                <a:srgbClr val="34657E"/>
              </a:buClr>
              <a:buSzPts val="1800"/>
              <a:buFont typeface="Arial"/>
              <a:buChar char="•"/>
            </a:pPr>
            <a:r>
              <a:rPr b="1" lang="en" sz="1800">
                <a:solidFill>
                  <a:srgbClr val="34657E"/>
                </a:solidFill>
                <a:latin typeface="Arial"/>
                <a:ea typeface="Arial"/>
                <a:cs typeface="Arial"/>
                <a:sym typeface="Arial"/>
              </a:rPr>
              <a:t>decentralized and centralized </a:t>
            </a:r>
            <a:r>
              <a:rPr lang="en" sz="1800">
                <a:solidFill>
                  <a:srgbClr val="34657E"/>
                </a:solidFill>
                <a:latin typeface="Arial"/>
                <a:ea typeface="Arial"/>
                <a:cs typeface="Arial"/>
                <a:sym typeface="Arial"/>
              </a:rPr>
              <a:t>– BiH (Solidarity funds + health facilities)</a:t>
            </a:r>
            <a:endParaRPr/>
          </a:p>
        </p:txBody>
      </p:sp>
      <p:sp>
        <p:nvSpPr>
          <p:cNvPr id="276" name="Google Shape;276;p9"/>
          <p:cNvSpPr/>
          <p:nvPr/>
        </p:nvSpPr>
        <p:spPr>
          <a:xfrm>
            <a:off x="4964975" y="4514816"/>
            <a:ext cx="7012165" cy="10926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4051"/>
              </a:buClr>
              <a:buSzPts val="2000"/>
              <a:buFont typeface="Arial Black"/>
              <a:buNone/>
            </a:pPr>
            <a:r>
              <a:rPr b="1" lang="en" sz="2000">
                <a:solidFill>
                  <a:srgbClr val="204051"/>
                </a:solidFill>
                <a:latin typeface="Arial Black"/>
                <a:ea typeface="Arial Black"/>
                <a:cs typeface="Arial Black"/>
                <a:sym typeface="Arial Black"/>
              </a:rPr>
              <a:t>Laws do not foresee the use of international procurements of ARVs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i="0" sz="2000" u="none" cap="none" strike="noStrike">
              <a:solidFill>
                <a:srgbClr val="20405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77" name="Google Shape;277;p9"/>
          <p:cNvSpPr/>
          <p:nvPr/>
        </p:nvSpPr>
        <p:spPr>
          <a:xfrm>
            <a:off x="9454776" y="5203737"/>
            <a:ext cx="3025477" cy="3025477"/>
          </a:xfrm>
          <a:prstGeom prst="ellipse">
            <a:avLst/>
          </a:prstGeom>
          <a:gradFill>
            <a:gsLst>
              <a:gs pos="0">
                <a:srgbClr val="009FA8"/>
              </a:gs>
              <a:gs pos="15000">
                <a:srgbClr val="009FA8"/>
              </a:gs>
              <a:gs pos="85000">
                <a:srgbClr val="4472C4">
                  <a:alpha val="58823"/>
                </a:srgbClr>
              </a:gs>
              <a:gs pos="100000">
                <a:srgbClr val="4472C4">
                  <a:alpha val="58823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9"/>
          <p:cNvSpPr/>
          <p:nvPr/>
        </p:nvSpPr>
        <p:spPr>
          <a:xfrm>
            <a:off x="11447820" y="80809"/>
            <a:ext cx="623039" cy="623039"/>
          </a:xfrm>
          <a:prstGeom prst="ellipse">
            <a:avLst/>
          </a:prstGeom>
          <a:gradFill>
            <a:gsLst>
              <a:gs pos="0">
                <a:srgbClr val="009FA8"/>
              </a:gs>
              <a:gs pos="15000">
                <a:srgbClr val="009FA8"/>
              </a:gs>
              <a:gs pos="85000">
                <a:srgbClr val="4472C4">
                  <a:alpha val="58823"/>
                </a:srgbClr>
              </a:gs>
              <a:gs pos="100000">
                <a:srgbClr val="4472C4">
                  <a:alpha val="58823"/>
                </a:srgbClr>
              </a:gs>
            </a:gsLst>
            <a:lin ang="14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2020-12-11T23:50:30Z</dcterms:created>
  <dc:creator>Zoia Zamikhovska</dc:creator>
</cp:coreProperties>
</file>