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Garamon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SSb/0ZmGZF8SgK069DHIgJwHd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Garamon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Garamond-bold.fntdata"/><Relationship Id="rId6" Type="http://schemas.openxmlformats.org/officeDocument/2006/relationships/slide" Target="slides/slide2.xml"/><Relationship Id="rId18" Type="http://schemas.openxmlformats.org/officeDocument/2006/relationships/font" Target="fonts/Garamo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urish2.png" id="17" name="Google Shape;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801112"/>
            <a:ext cx="12192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 txBox="1"/>
          <p:nvPr>
            <p:ph type="ctrTitle"/>
          </p:nvPr>
        </p:nvSpPr>
        <p:spPr>
          <a:xfrm>
            <a:off x="1828800" y="1859280"/>
            <a:ext cx="8534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subTitle"/>
          </p:nvPr>
        </p:nvSpPr>
        <p:spPr>
          <a:xfrm>
            <a:off x="1828800" y="34290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i="1" sz="2000">
                <a:solidFill>
                  <a:srgbClr val="595959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 rot="5400000">
            <a:off x="4381500" y="-495300"/>
            <a:ext cx="34290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type="title"/>
          </p:nvPr>
        </p:nvSpPr>
        <p:spPr>
          <a:xfrm rot="5400000">
            <a:off x="7543800" y="2504441"/>
            <a:ext cx="4318000" cy="17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" type="body"/>
          </p:nvPr>
        </p:nvSpPr>
        <p:spPr>
          <a:xfrm rot="5400000">
            <a:off x="3048000" y="-101599"/>
            <a:ext cx="4267201" cy="6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urish2.png" id="24" name="Google Shape;2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8488"/>
            <a:ext cx="12192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6"/>
          <p:cNvSpPr txBox="1"/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1828800" y="2438401"/>
            <a:ext cx="8534400" cy="304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urish2.png" id="31" name="Google Shape;3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8488"/>
            <a:ext cx="12192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1828800" y="2438400"/>
            <a:ext cx="41656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2" type="body"/>
          </p:nvPr>
        </p:nvSpPr>
        <p:spPr>
          <a:xfrm>
            <a:off x="6197600" y="2438400"/>
            <a:ext cx="41656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urish2.png" id="39" name="Google Shape;3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684462"/>
            <a:ext cx="12192000" cy="932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urish2.png" id="40" name="Google Shape;4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684462"/>
            <a:ext cx="12192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8"/>
          <p:cNvSpPr txBox="1"/>
          <p:nvPr>
            <p:ph type="title"/>
          </p:nvPr>
        </p:nvSpPr>
        <p:spPr>
          <a:xfrm>
            <a:off x="1930400" y="3410268"/>
            <a:ext cx="8331200" cy="1456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1930400" y="1503680"/>
            <a:ext cx="8331200" cy="1566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0" i="1"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8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urish2.png" id="47" name="Google Shape;4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1"/>
            <a:ext cx="12192000" cy="93186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1828800" y="2819400"/>
            <a:ext cx="4165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2" type="body"/>
          </p:nvPr>
        </p:nvSpPr>
        <p:spPr>
          <a:xfrm>
            <a:off x="6197600" y="2819400"/>
            <a:ext cx="4165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3" type="body"/>
          </p:nvPr>
        </p:nvSpPr>
        <p:spPr>
          <a:xfrm>
            <a:off x="1828800" y="2362201"/>
            <a:ext cx="4167717" cy="4513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4" type="body"/>
          </p:nvPr>
        </p:nvSpPr>
        <p:spPr>
          <a:xfrm>
            <a:off x="6193368" y="2359152"/>
            <a:ext cx="4169833" cy="448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urish2.png" id="57" name="Google Shape;5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8488"/>
            <a:ext cx="12192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 txBox="1"/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type="title"/>
          </p:nvPr>
        </p:nvSpPr>
        <p:spPr>
          <a:xfrm>
            <a:off x="6604002" y="1676400"/>
            <a:ext cx="3759199" cy="599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7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6604002" y="2275840"/>
            <a:ext cx="3759199" cy="290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2" type="body"/>
          </p:nvPr>
        </p:nvSpPr>
        <p:spPr>
          <a:xfrm>
            <a:off x="1828800" y="1676400"/>
            <a:ext cx="4368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/>
          <p:nvPr/>
        </p:nvSpPr>
        <p:spPr>
          <a:xfrm>
            <a:off x="1951568" y="1847851"/>
            <a:ext cx="4119033" cy="3089275"/>
          </a:xfrm>
          <a:prstGeom prst="plaque">
            <a:avLst>
              <a:gd fmla="val 8438" name="adj"/>
            </a:avLst>
          </a:prstGeom>
          <a:noFill/>
          <a:ln cap="flat" cmpd="sng" w="9525">
            <a:solidFill>
              <a:schemeClr val="dk2">
                <a:alpha val="16862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" name="Google Shape;75;p23"/>
          <p:cNvSpPr txBox="1"/>
          <p:nvPr>
            <p:ph type="title"/>
          </p:nvPr>
        </p:nvSpPr>
        <p:spPr>
          <a:xfrm>
            <a:off x="6604000" y="1676400"/>
            <a:ext cx="3759200" cy="599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7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/>
          <p:nvPr>
            <p:ph idx="2" type="pic"/>
          </p:nvPr>
        </p:nvSpPr>
        <p:spPr>
          <a:xfrm>
            <a:off x="2032000" y="1905000"/>
            <a:ext cx="3962400" cy="2971800"/>
          </a:xfrm>
          <a:prstGeom prst="plaque">
            <a:avLst>
              <a:gd fmla="val 8341" name="adj"/>
            </a:avLst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6604000" y="2276856"/>
            <a:ext cx="3759200" cy="287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ndow3.png" id="10" name="Google Shape;1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1828800" y="2057400"/>
            <a:ext cx="8534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406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3962400" y="6356351"/>
            <a:ext cx="426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900584" y="63642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1127760" y="1859280"/>
            <a:ext cx="98552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ARV PRICING</a:t>
            </a:r>
            <a:br>
              <a:rPr lang="en-US" sz="4000"/>
            </a:br>
            <a:r>
              <a:rPr lang="en-US" sz="4000"/>
              <a:t>IN BOSNIA AND HERZEGOVINA</a:t>
            </a:r>
            <a:endParaRPr sz="4000"/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1828800" y="3703321"/>
            <a:ext cx="8534400" cy="103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i="0" lang="en-US" sz="14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SINIŠA SKOČIBUŠIĆ, MD, MSC</a:t>
            </a:r>
            <a:endParaRPr/>
          </a:p>
          <a:p>
            <a:pPr indent="0" lvl="0" marL="0" rtl="0" algn="ctr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i="0" lang="en-US" sz="14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 SPECIALIST</a:t>
            </a:r>
            <a:endParaRPr/>
          </a:p>
          <a:p>
            <a:pPr indent="0" lvl="0" marL="0" rtl="0" algn="ctr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i="0" lang="en-US" sz="14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SINISA.SKOCIBUSIC@GMAIL.COM</a:t>
            </a:r>
            <a:endParaRPr/>
          </a:p>
          <a:p>
            <a:pPr indent="0" lvl="0" marL="0" rtl="0" algn="ctr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>
                <a:srgbClr val="595959"/>
              </a:buClr>
              <a:buSzPts val="500"/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014" y="1988288"/>
            <a:ext cx="10077972" cy="3528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/>
        </p:nvSpPr>
        <p:spPr>
          <a:xfrm>
            <a:off x="91440" y="5882640"/>
            <a:ext cx="121005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7</a:t>
            </a: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provided 26/11/2020 e-mail from Health Insurance Fund of Republic of Srpska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1057014" y="1071909"/>
            <a:ext cx="100779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Greatest portion of the ARV cost relates to 1 brand drug (Truvada</a:t>
            </a:r>
            <a:r>
              <a:rPr lang="en-US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®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/>
        </p:nvSpPr>
        <p:spPr>
          <a:xfrm>
            <a:off x="457200" y="5486400"/>
            <a:ext cx="107920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8</a:t>
            </a: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provided 3/12/2020 e-mail from prof. Antonija Verhaz, MD, PhD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</a:t>
            </a: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provided 8/12/2020 e-mail from Vesna Hadžiosmanović, MD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</a:t>
            </a: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provided 9/12/2020 e-mail from ass. prof. Rahima Jahić, MD, PhD</a:t>
            </a:r>
            <a:endParaRPr/>
          </a:p>
        </p:txBody>
      </p:sp>
      <p:pic>
        <p:nvPicPr>
          <p:cNvPr id="170" name="Google Shape;170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3600"/>
            <a:ext cx="6383193" cy="525786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 txBox="1"/>
          <p:nvPr/>
        </p:nvSpPr>
        <p:spPr>
          <a:xfrm>
            <a:off x="7417983" y="1859339"/>
            <a:ext cx="412543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Diversity of ARV regimens 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used (from older to modern) is due to: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limited availability of medicines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lack of contemporary guidelines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financial constraints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None/>
            </a:pPr>
            <a:r>
              <a:t/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Only 25,64 %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patients nation wide are treated </a:t>
            </a: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with first line regimens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052" y="2488018"/>
            <a:ext cx="10687896" cy="281740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/>
        </p:nvSpPr>
        <p:spPr>
          <a:xfrm>
            <a:off x="752052" y="776177"/>
            <a:ext cx="1068789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Total ARV expenditures in Bosnia and Herzegovina are </a:t>
            </a: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significant, although not too high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total cost of </a:t>
            </a: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ARVs significantly differs 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between the two sources of funding, in total amount and per patient.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1930400" y="3410268"/>
            <a:ext cx="8331200" cy="1456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THANK YOU FOR YOUR ATTENTION!</a:t>
            </a:r>
            <a:endParaRPr sz="4000"/>
          </a:p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1930400" y="1503680"/>
            <a:ext cx="8331200" cy="1566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i="0" lang="en-US"/>
              <a:t>Siniša Skočibušić, MD, MSc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i="0" lang="en-US"/>
              <a:t>ID specialist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i="0" lang="en-US"/>
              <a:t>sinisa.skocibusic@gmail.com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284480" y="5770880"/>
            <a:ext cx="114604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4" name="Google Shape;10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80" y="608535"/>
            <a:ext cx="5586637" cy="53316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5871117" y="1069593"/>
            <a:ext cx="289465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Bosnia and Herzegovina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Population of 3.5 million (2013)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Complex asymmetric, governing structure of the country.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8889317" y="1095153"/>
            <a:ext cx="3178635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ARVs are funded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from 2 public health insurance funds: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Health Insurance and Reinsurance Institute of </a:t>
            </a: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Federation of Bosnia and Herzegovina </a:t>
            </a:r>
            <a:endParaRPr b="1"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Health Insurance Fund of </a:t>
            </a: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Republic of Srpska</a:t>
            </a:r>
            <a:endParaRPr b="1"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1190847" y="2179674"/>
            <a:ext cx="4803553" cy="4029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GUIDLINES: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HIV/AIDS treatment is regulated by the </a:t>
            </a:r>
            <a:r>
              <a:rPr i="1" lang="en-US" sz="2000"/>
              <a:t>Clinical Guidelines for the Treatment of HIV and AIDS in Bosnia and Herzegovina</a:t>
            </a:r>
            <a:r>
              <a:rPr lang="en-US" sz="2000"/>
              <a:t> (2013)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The 2016 guidelines have not been officially approved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A joint Task Force to Develop National Treatment Guidelines with delegated experts from both entities began operations in 2020</a:t>
            </a:r>
            <a:endParaRPr sz="2000"/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40"/>
              <a:t>TREATMENT GUIDLINES AND PROCUREMENT</a:t>
            </a:r>
            <a:endParaRPr/>
          </a:p>
        </p:txBody>
      </p:sp>
      <p:sp>
        <p:nvSpPr>
          <p:cNvPr id="113" name="Google Shape;113;p3"/>
          <p:cNvSpPr txBox="1"/>
          <p:nvPr>
            <p:ph idx="2" type="body"/>
          </p:nvPr>
        </p:nvSpPr>
        <p:spPr>
          <a:xfrm>
            <a:off x="6197600" y="2179673"/>
            <a:ext cx="4360530" cy="4029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PROCURMENT: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Health Insurance and Reinsurance Institute of Federation of Bosnia and Herzegovina – </a:t>
            </a:r>
            <a:r>
              <a:rPr b="1" lang="en-US" sz="2000"/>
              <a:t>decentralized by hospitals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Health Insurance Fund of Republic of Srpska - </a:t>
            </a:r>
            <a:r>
              <a:rPr b="1" lang="en-US" sz="2000"/>
              <a:t>centralized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670" y="2600015"/>
            <a:ext cx="10600660" cy="234539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284480" y="5770880"/>
            <a:ext cx="114604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presented 29/10/2020 during Meeting of the Task Force to Develop National Treatment Guidelines on Vlašić, Bosnia and Herzegovina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795670" y="402176"/>
            <a:ext cx="1060066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UN’s 90-90-90 treatment goals?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Bosnia and Herzegovina is a low-prevalence country, with a total of 234 PLHIV receiving the ARV treatment.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goal of 90% of people receiving ARV treatment who have achieved the </a:t>
            </a: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viral suppression has not been reached 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yet and varies by region.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132080" y="5791815"/>
            <a:ext cx="119278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presented 29/10/2020 during Meeting of the Task Force to Develop National Treatment Guidelines on Vlašić, Bosnia and Herzegovina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1232638" y="595423"/>
            <a:ext cx="972672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Number of </a:t>
            </a: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newly identified 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PLHIV, compared to total number of PLHIV receiving treatment, is </a:t>
            </a: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high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10,38% (22/212).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Limited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number of newly identified PLHIV enrolled into the ARV treatment.</a:t>
            </a:r>
            <a:endParaRPr/>
          </a:p>
        </p:txBody>
      </p:sp>
      <p:pic>
        <p:nvPicPr>
          <p:cNvPr id="127" name="Google Shape;12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2638" y="2610269"/>
            <a:ext cx="9726723" cy="2158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70665"/>
            <a:ext cx="6807200" cy="59623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7264400" y="5401970"/>
            <a:ext cx="48666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presented 29/10/2020 during Meeting of the Task Force to Develop National Treatment Guidelines on Vlašić, Bosnia and Herzegovina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7683575" y="625033"/>
            <a:ext cx="4167963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There is a </a:t>
            </a: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disparity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 availability of ARVs in different entities (Federation BiH and Republic of Srpska).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Furthermore, there is </a:t>
            </a: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disparity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amongst cities within the same entity. 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This inconsistency creates </a:t>
            </a: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discrimination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based on place of residence and lowers the quality of treatment.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0080" y="541092"/>
            <a:ext cx="7523480" cy="490085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294640" y="5801975"/>
            <a:ext cx="116789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presented 29/10/2020 during Meeting of the Task Force to Develop National Treatment Guidelines on Vlašić, Bosnia and Herzegovina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218440" y="1582340"/>
            <a:ext cx="423164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originals </a:t>
            </a: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dominate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over generic medicines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ARV presentation:</a:t>
            </a:r>
            <a:endParaRPr/>
          </a:p>
          <a:p>
            <a:pPr indent="0" lvl="0" marL="2651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7 Single Formulations</a:t>
            </a:r>
            <a:endParaRPr/>
          </a:p>
          <a:p>
            <a:pPr indent="0" lvl="0" marL="2651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 Dual Fixed Dose Combinations</a:t>
            </a:r>
            <a:endParaRPr/>
          </a:p>
          <a:p>
            <a:pPr indent="0" lvl="0" marL="2651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Triple Fixed Dose Combinations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594" y="2988567"/>
            <a:ext cx="10233705" cy="239208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/>
        </p:nvSpPr>
        <p:spPr>
          <a:xfrm>
            <a:off x="50800" y="5852160"/>
            <a:ext cx="12090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provided 23/3/2020 letter 01/IV-06-1-1062-1/20  from Health Insurance and Reinsurance Institute of Federation of Bosnia and Herzegovina 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5640572" y="2971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891363" y="393405"/>
            <a:ext cx="10409274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cost of </a:t>
            </a: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treatment has been rising 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 the last 6 years, especially in the last 3 years.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increase of treatment cost is </a:t>
            </a: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primarily due to the increased price of ARVs.  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is not necessarily related to the increase of number of patients. 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Diagnostics costs are in direct correlation</a:t>
            </a: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with increase in number of patients and is relatively stable.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373" y="1491550"/>
            <a:ext cx="10255017" cy="419699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/>
          <p:nvPr/>
        </p:nvSpPr>
        <p:spPr>
          <a:xfrm>
            <a:off x="0" y="5852160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aseline="30000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6</a:t>
            </a: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provided 10/11/2020 e-mail from Health Insurance and Reinsurance Institute of Federation of Bosnia and Herzegovina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673395" y="496940"/>
            <a:ext cx="108452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Greatest portion of the ARV cost is related to the 2 newest brand drugs (Isentress</a:t>
            </a:r>
            <a:r>
              <a:rPr lang="en-US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®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; Eviplera</a:t>
            </a:r>
            <a:r>
              <a:rPr lang="en-US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®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and 1 older brand drug (Truvada</a:t>
            </a:r>
            <a:r>
              <a:rPr lang="en-US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®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1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2020-09-10T11:57:13Z</dcterms:created>
  <dc:creator>Damir Lalicic</dc:creator>
</cp:coreProperties>
</file>