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8" r:id="rId2"/>
  </p:sldMasterIdLst>
  <p:sldIdLst>
    <p:sldId id="268" r:id="rId3"/>
    <p:sldId id="272" r:id="rId4"/>
    <p:sldId id="271" r:id="rId5"/>
    <p:sldId id="269" r:id="rId6"/>
    <p:sldId id="270" r:id="rId7"/>
    <p:sldId id="262" r:id="rId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D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58"/>
    <p:restoredTop sz="96208"/>
  </p:normalViewPr>
  <p:slideViewPr>
    <p:cSldViewPr snapToGrid="0" snapToObjects="1">
      <p:cViewPr varScale="1">
        <p:scale>
          <a:sx n="123" d="100"/>
          <a:sy n="123" d="100"/>
        </p:scale>
        <p:origin x="312" y="176"/>
      </p:cViewPr>
      <p:guideLst>
        <p:guide pos="370"/>
        <p:guide pos="3840"/>
        <p:guide orient="horz" pos="1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962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19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38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91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72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055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125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76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29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86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1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0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44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51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47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12/15/20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2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1012" y="691134"/>
            <a:ext cx="206438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65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work.org.u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5807AF-2B1C-3246-88F0-BED4D67EA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9F51C5-BC42-5B45-AB4E-7D5C76B2BB78}"/>
              </a:ext>
            </a:extLst>
          </p:cNvPr>
          <p:cNvSpPr/>
          <p:nvPr/>
        </p:nvSpPr>
        <p:spPr>
          <a:xfrm>
            <a:off x="545171" y="1801415"/>
            <a:ext cx="8050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Role of patients in lowering prices in the EECA region</a:t>
            </a:r>
            <a:endParaRPr lang="ru-RU" sz="36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br>
              <a:rPr lang="ru-RU" sz="2400" b="1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400" b="1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Advocacy tools</a:t>
            </a:r>
            <a:endParaRPr lang="ru-RU" sz="2400" b="1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65DD71A-ED1E-494A-92CC-04F6ED6829FE}"/>
              </a:ext>
            </a:extLst>
          </p:cNvPr>
          <p:cNvSpPr txBox="1"/>
          <p:nvPr/>
        </p:nvSpPr>
        <p:spPr>
          <a:xfrm>
            <a:off x="587375" y="5095147"/>
            <a:ext cx="4966792" cy="1602362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977265" algn="l"/>
              </a:tabLst>
            </a:pPr>
            <a:r>
              <a:rPr lang="en-US" sz="1400" kern="0" dirty="0">
                <a:solidFill>
                  <a:prstClr val="white"/>
                </a:solidFill>
                <a:latin typeface="Arial Black"/>
                <a:ea typeface="Arial Black"/>
                <a:cs typeface="Arial Black"/>
                <a:sym typeface="Arial Black"/>
              </a:rPr>
              <a:t>December 15, 2020 </a:t>
            </a:r>
          </a:p>
          <a:p>
            <a:pPr marL="12700">
              <a:spcBef>
                <a:spcPts val="95"/>
              </a:spcBef>
              <a:tabLst>
                <a:tab pos="977265" algn="l"/>
              </a:tabLst>
            </a:pPr>
            <a:endParaRPr lang="en-US" sz="1400" dirty="0">
              <a:solidFill>
                <a:srgbClr val="CBCD02"/>
              </a:solidFill>
              <a:latin typeface="Arial Black"/>
              <a:cs typeface="Arial Black"/>
            </a:endParaRPr>
          </a:p>
          <a:p>
            <a:pPr marL="12700">
              <a:spcBef>
                <a:spcPts val="95"/>
              </a:spcBef>
              <a:tabLst>
                <a:tab pos="977265" algn="l"/>
              </a:tabLst>
            </a:pPr>
            <a:r>
              <a:rPr lang="en-US" sz="1400" dirty="0">
                <a:solidFill>
                  <a:srgbClr val="CBCD02"/>
                </a:solidFill>
                <a:latin typeface="Arial Black"/>
                <a:cs typeface="Arial Black"/>
              </a:rPr>
              <a:t>SERGII DMITRIIEV</a:t>
            </a:r>
            <a:endParaRPr lang="ru-RU" sz="1400" dirty="0">
              <a:solidFill>
                <a:srgbClr val="CBCD02"/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77265" algn="l"/>
              </a:tabLst>
            </a:pPr>
            <a:r>
              <a:rPr lang="en-US" sz="1400" dirty="0">
                <a:solidFill>
                  <a:schemeClr val="bg1"/>
                </a:solidFill>
                <a:latin typeface="Arial Black"/>
                <a:cs typeface="Arial Black"/>
              </a:rPr>
              <a:t>Policy and Advocacy Director</a:t>
            </a:r>
            <a:endParaRPr lang="ru-RU" sz="14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 Black"/>
                <a:cs typeface="Arial Black"/>
              </a:rPr>
              <a:t>CO “100% LIFE”</a:t>
            </a:r>
            <a:endParaRPr lang="ru-RU" sz="14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77265" algn="l"/>
              </a:tabLst>
            </a:pPr>
            <a:br>
              <a:rPr lang="ru-RU" sz="1400" dirty="0">
                <a:solidFill>
                  <a:schemeClr val="bg1"/>
                </a:solidFill>
                <a:latin typeface="Arial Black"/>
                <a:cs typeface="Arial Black"/>
              </a:rPr>
            </a:br>
            <a:endParaRPr sz="1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D5F83339-AFFC-6845-B781-71950C1732C5}"/>
              </a:ext>
            </a:extLst>
          </p:cNvPr>
          <p:cNvSpPr/>
          <p:nvPr/>
        </p:nvSpPr>
        <p:spPr>
          <a:xfrm>
            <a:off x="604668" y="3090342"/>
            <a:ext cx="6448425" cy="45719"/>
          </a:xfrm>
          <a:custGeom>
            <a:avLst/>
            <a:gdLst/>
            <a:ahLst/>
            <a:cxnLst/>
            <a:rect l="l" t="t" r="r" b="b"/>
            <a:pathLst>
              <a:path w="6772909">
                <a:moveTo>
                  <a:pt x="0" y="0"/>
                </a:moveTo>
                <a:lnTo>
                  <a:pt x="6772529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CBCD0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EF0FC3-3AE7-2943-8517-157CFF2B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504604"/>
            <a:ext cx="1213687" cy="4612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54B4C8-A645-404E-A678-6720BA36F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92" y="413402"/>
            <a:ext cx="1141818" cy="7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1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11EB824-75EE-7440-93D3-3958E1ED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FA94D62-5E7A-4744-B883-82D935E77C81}"/>
              </a:ext>
            </a:extLst>
          </p:cNvPr>
          <p:cNvSpPr/>
          <p:nvPr/>
        </p:nvSpPr>
        <p:spPr>
          <a:xfrm>
            <a:off x="587376" y="1859648"/>
            <a:ext cx="8585200" cy="1200329"/>
          </a:xfrm>
          <a:prstGeom prst="rect">
            <a:avLst/>
          </a:prstGeom>
          <a:solidFill>
            <a:schemeClr val="bg1">
              <a:lumMod val="50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BCD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with international projects aimed at the access to treatment and intellectual property:</a:t>
            </a:r>
            <a:r>
              <a:rPr lang="ru-RU" sz="2400" b="1" dirty="0">
                <a:solidFill>
                  <a:srgbClr val="CBCD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b="1" dirty="0">
                <a:solidFill>
                  <a:srgbClr val="CBCD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0E2D4C-23EF-BC41-A952-E4F01E0268D7}"/>
              </a:ext>
            </a:extLst>
          </p:cNvPr>
          <p:cNvSpPr/>
          <p:nvPr/>
        </p:nvSpPr>
        <p:spPr>
          <a:xfrm>
            <a:off x="476249" y="494547"/>
            <a:ext cx="7196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Advocacy tools</a:t>
            </a:r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[EECA]</a:t>
            </a:r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94BA46-3ADE-4042-82D6-DDE1BD7A7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237381" y="917728"/>
            <a:ext cx="1365101" cy="5187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8FC5A-BC25-2B46-B6AB-955EE9A1587F}"/>
              </a:ext>
            </a:extLst>
          </p:cNvPr>
          <p:cNvSpPr/>
          <p:nvPr/>
        </p:nvSpPr>
        <p:spPr>
          <a:xfrm>
            <a:off x="260662" y="3312835"/>
            <a:ext cx="374474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МРР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inclusion of the country in the licensing agreement, entry of new drugs/combinations to the market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</a:pP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1D5E3D-B497-D442-81ED-0222E757251F}"/>
              </a:ext>
            </a:extLst>
          </p:cNvPr>
          <p:cNvSpPr/>
          <p:nvPr/>
        </p:nvSpPr>
        <p:spPr>
          <a:xfrm>
            <a:off x="4337246" y="3429000"/>
            <a:ext cx="2789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ITPC global </a:t>
            </a:r>
            <a:endParaRPr lang="ru-RU" sz="3200" b="1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synergetic efforts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the non-governmental sector</a:t>
            </a:r>
            <a:endParaRPr lang="ru-UA" sz="1600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A7CE222-FDD0-9646-B631-231D4C20A5CE}"/>
              </a:ext>
            </a:extLst>
          </p:cNvPr>
          <p:cNvSpPr/>
          <p:nvPr/>
        </p:nvSpPr>
        <p:spPr>
          <a:xfrm>
            <a:off x="587375" y="1550570"/>
            <a:ext cx="5841560" cy="45719"/>
          </a:xfrm>
          <a:custGeom>
            <a:avLst/>
            <a:gdLst/>
            <a:ahLst/>
            <a:cxnLst/>
            <a:rect l="l" t="t" r="r" b="b"/>
            <a:pathLst>
              <a:path w="6772909">
                <a:moveTo>
                  <a:pt x="0" y="0"/>
                </a:moveTo>
                <a:lnTo>
                  <a:pt x="6772529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CBCD0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6210EF-3C82-F64E-A237-C6263B37A51A}"/>
              </a:ext>
            </a:extLst>
          </p:cNvPr>
          <p:cNvSpPr/>
          <p:nvPr/>
        </p:nvSpPr>
        <p:spPr>
          <a:xfrm>
            <a:off x="7927824" y="3429000"/>
            <a:ext cx="3522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UNDP, UNICEF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entry of new drugs/ combinations to the market; price reduction</a:t>
            </a:r>
            <a:endParaRPr lang="ru-UA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34A83D-BAA4-4940-BDE7-DEA79DAEFA20}"/>
              </a:ext>
            </a:extLst>
          </p:cNvPr>
          <p:cNvSpPr/>
          <p:nvPr/>
        </p:nvSpPr>
        <p:spPr>
          <a:xfrm>
            <a:off x="4337246" y="5143500"/>
            <a:ext cx="4605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WHO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consultations on treatment optimization </a:t>
            </a: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effective ARV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medicines</a:t>
            </a:r>
            <a:endParaRPr lang="ru-UA" sz="1600" dirty="0"/>
          </a:p>
        </p:txBody>
      </p:sp>
    </p:spTree>
    <p:extLst>
      <p:ext uri="{BB962C8B-B14F-4D97-AF65-F5344CB8AC3E}">
        <p14:creationId xmlns:p14="http://schemas.microsoft.com/office/powerpoint/2010/main" val="26265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  <p:bldP spid="3" grpId="0"/>
      <p:bldP spid="9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B8DFBC-91EE-EE43-A023-D8409407F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12" r="-104" b="7812"/>
          <a:stretch/>
        </p:blipFill>
        <p:spPr>
          <a:xfrm>
            <a:off x="-12700" y="0"/>
            <a:ext cx="12204700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4BFB3E2-481D-3D4F-9DD8-C492404FD057}"/>
              </a:ext>
            </a:extLst>
          </p:cNvPr>
          <p:cNvSpPr/>
          <p:nvPr/>
        </p:nvSpPr>
        <p:spPr>
          <a:xfrm>
            <a:off x="-25399" y="0"/>
            <a:ext cx="122047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FA94D62-5E7A-4744-B883-82D935E77C81}"/>
              </a:ext>
            </a:extLst>
          </p:cNvPr>
          <p:cNvSpPr/>
          <p:nvPr/>
        </p:nvSpPr>
        <p:spPr>
          <a:xfrm>
            <a:off x="587375" y="1862403"/>
            <a:ext cx="6856413" cy="461665"/>
          </a:xfrm>
          <a:prstGeom prst="rect">
            <a:avLst/>
          </a:prstGeom>
          <a:solidFill>
            <a:schemeClr val="bg1">
              <a:lumMod val="50000"/>
              <a:alpha val="67000"/>
            </a:schemeClr>
          </a:solidFill>
        </p:spPr>
        <p:txBody>
          <a:bodyPr wrap="square" anchor="t">
            <a:spAutoFit/>
          </a:bodyPr>
          <a:lstStyle/>
          <a:p>
            <a:r>
              <a:rPr lang="en-US" sz="2400" b="1" dirty="0">
                <a:solidFill>
                  <a:srgbClr val="CBCD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with the public sector: </a:t>
            </a:r>
            <a:endParaRPr lang="ru-RU" sz="2400" b="1" dirty="0">
              <a:solidFill>
                <a:srgbClr val="CBCD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5690A2-AB15-0B45-A387-B82F6EC3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237381" y="917728"/>
            <a:ext cx="1365101" cy="51873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4B9010-B8AC-304B-8433-8311FAA1729B}"/>
              </a:ext>
            </a:extLst>
          </p:cNvPr>
          <p:cNvSpPr/>
          <p:nvPr/>
        </p:nvSpPr>
        <p:spPr>
          <a:xfrm>
            <a:off x="476249" y="494547"/>
            <a:ext cx="7196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Advocacy tools</a:t>
            </a:r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[EECA]</a:t>
            </a:r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5B745EE-01DB-3A43-BB36-D40FED48D737}"/>
              </a:ext>
            </a:extLst>
          </p:cNvPr>
          <p:cNvGrpSpPr/>
          <p:nvPr/>
        </p:nvGrpSpPr>
        <p:grpSpPr>
          <a:xfrm>
            <a:off x="587375" y="2676578"/>
            <a:ext cx="2784475" cy="1569957"/>
            <a:chOff x="587375" y="2676578"/>
            <a:chExt cx="2784475" cy="1569957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C04F256-8546-184A-A0C8-501EA9B6B33F}"/>
                </a:ext>
              </a:extLst>
            </p:cNvPr>
            <p:cNvSpPr/>
            <p:nvPr/>
          </p:nvSpPr>
          <p:spPr>
            <a:xfrm>
              <a:off x="587375" y="3600204"/>
              <a:ext cx="27844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Working in expert working groups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2EC297-CBEF-8C4E-BB62-331D700D2316}"/>
                </a:ext>
              </a:extLst>
            </p:cNvPr>
            <p:cNvSpPr txBox="1"/>
            <p:nvPr/>
          </p:nvSpPr>
          <p:spPr>
            <a:xfrm>
              <a:off x="601454" y="2676578"/>
              <a:ext cx="74892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6600" b="1" dirty="0">
                  <a:solidFill>
                    <a:srgbClr val="CBCD0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C4061FBF-4CF8-274D-84D9-D2EE49140D9C}"/>
                </a:ext>
              </a:extLst>
            </p:cNvPr>
            <p:cNvCxnSpPr/>
            <p:nvPr/>
          </p:nvCxnSpPr>
          <p:spPr>
            <a:xfrm>
              <a:off x="1350377" y="3486152"/>
              <a:ext cx="1764298" cy="0"/>
            </a:xfrm>
            <a:prstGeom prst="line">
              <a:avLst/>
            </a:prstGeom>
            <a:ln w="22225">
              <a:solidFill>
                <a:srgbClr val="CBCD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DED8E7D-0381-FD4A-B472-12753FEDD115}"/>
              </a:ext>
            </a:extLst>
          </p:cNvPr>
          <p:cNvGrpSpPr/>
          <p:nvPr/>
        </p:nvGrpSpPr>
        <p:grpSpPr>
          <a:xfrm>
            <a:off x="4006056" y="2676578"/>
            <a:ext cx="3782010" cy="2447593"/>
            <a:chOff x="4006056" y="2676578"/>
            <a:chExt cx="4101038" cy="2447593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92D95DA-C988-0D41-A2D1-5E51AC9753E8}"/>
                </a:ext>
              </a:extLst>
            </p:cNvPr>
            <p:cNvSpPr/>
            <p:nvPr/>
          </p:nvSpPr>
          <p:spPr>
            <a:xfrm>
              <a:off x="4006056" y="3646843"/>
              <a:ext cx="410103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Working on the formation of the procurement nomenclature, terms of references</a:t>
              </a:r>
              <a:endPara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4540DE-22AE-6A44-85BC-175D9E7CAB86}"/>
                </a:ext>
              </a:extLst>
            </p:cNvPr>
            <p:cNvSpPr txBox="1"/>
            <p:nvPr/>
          </p:nvSpPr>
          <p:spPr>
            <a:xfrm>
              <a:off x="4059028" y="2676578"/>
              <a:ext cx="74892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6600" b="1" dirty="0">
                  <a:solidFill>
                    <a:srgbClr val="CBCD0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94D7C20A-0C81-F34E-A21E-887CD5E22D38}"/>
                </a:ext>
              </a:extLst>
            </p:cNvPr>
            <p:cNvCxnSpPr>
              <a:cxnSpLocks/>
            </p:cNvCxnSpPr>
            <p:nvPr/>
          </p:nvCxnSpPr>
          <p:spPr>
            <a:xfrm>
              <a:off x="4993690" y="3486152"/>
              <a:ext cx="1764298" cy="0"/>
            </a:xfrm>
            <a:prstGeom prst="line">
              <a:avLst/>
            </a:prstGeom>
            <a:ln w="22225">
              <a:solidFill>
                <a:srgbClr val="CBCD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CF8FFC7-F2C7-AE45-B73A-E0B901263AFA}"/>
              </a:ext>
            </a:extLst>
          </p:cNvPr>
          <p:cNvGrpSpPr/>
          <p:nvPr/>
        </p:nvGrpSpPr>
        <p:grpSpPr>
          <a:xfrm>
            <a:off x="7980552" y="2676578"/>
            <a:ext cx="3609994" cy="1893122"/>
            <a:chOff x="7980552" y="2676578"/>
            <a:chExt cx="3609994" cy="189312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C304F7C7-FD3F-D743-823C-88F50916B32B}"/>
                </a:ext>
              </a:extLst>
            </p:cNvPr>
            <p:cNvSpPr/>
            <p:nvPr/>
          </p:nvSpPr>
          <p:spPr>
            <a:xfrm>
              <a:off x="7980552" y="3646370"/>
              <a:ext cx="36099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Patient control over regimens optimization and procurement process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AE074F-DE9D-E545-A85C-3D2C1AA6DB21}"/>
                </a:ext>
              </a:extLst>
            </p:cNvPr>
            <p:cNvSpPr txBox="1"/>
            <p:nvPr/>
          </p:nvSpPr>
          <p:spPr>
            <a:xfrm>
              <a:off x="8045241" y="2676578"/>
              <a:ext cx="74892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6600" b="1" dirty="0">
                  <a:solidFill>
                    <a:srgbClr val="CBCD0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9670997E-B2B0-904B-AB48-CBB1F1EA9D63}"/>
                </a:ext>
              </a:extLst>
            </p:cNvPr>
            <p:cNvCxnSpPr>
              <a:cxnSpLocks/>
            </p:cNvCxnSpPr>
            <p:nvPr/>
          </p:nvCxnSpPr>
          <p:spPr>
            <a:xfrm>
              <a:off x="8794165" y="3486152"/>
              <a:ext cx="1764298" cy="0"/>
            </a:xfrm>
            <a:prstGeom prst="line">
              <a:avLst/>
            </a:prstGeom>
            <a:ln w="22225">
              <a:solidFill>
                <a:srgbClr val="CBCD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bject 6">
            <a:extLst>
              <a:ext uri="{FF2B5EF4-FFF2-40B4-BE49-F238E27FC236}">
                <a16:creationId xmlns:a16="http://schemas.microsoft.com/office/drawing/2014/main" id="{E0189030-107C-114D-94E7-5C9B0753A250}"/>
              </a:ext>
            </a:extLst>
          </p:cNvPr>
          <p:cNvSpPr/>
          <p:nvPr/>
        </p:nvSpPr>
        <p:spPr>
          <a:xfrm>
            <a:off x="587375" y="1550570"/>
            <a:ext cx="5841560" cy="45719"/>
          </a:xfrm>
          <a:custGeom>
            <a:avLst/>
            <a:gdLst/>
            <a:ahLst/>
            <a:cxnLst/>
            <a:rect l="l" t="t" r="r" b="b"/>
            <a:pathLst>
              <a:path w="6772909">
                <a:moveTo>
                  <a:pt x="0" y="0"/>
                </a:moveTo>
                <a:lnTo>
                  <a:pt x="6772529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CBCD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090CDB-609C-584E-AD0D-07A70DEF4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8402"/>
          <a:stretch/>
        </p:blipFill>
        <p:spPr>
          <a:xfrm rot="5400000">
            <a:off x="2633604" y="-2633604"/>
            <a:ext cx="6924793" cy="1219200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D115959-B13D-BB4D-A2ED-B64731768469}"/>
              </a:ext>
            </a:extLst>
          </p:cNvPr>
          <p:cNvSpPr/>
          <p:nvPr/>
        </p:nvSpPr>
        <p:spPr>
          <a:xfrm>
            <a:off x="-12699" y="0"/>
            <a:ext cx="122047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FA94D62-5E7A-4744-B883-82D935E77C81}"/>
              </a:ext>
            </a:extLst>
          </p:cNvPr>
          <p:cNvSpPr/>
          <p:nvPr/>
        </p:nvSpPr>
        <p:spPr>
          <a:xfrm>
            <a:off x="587375" y="1844675"/>
            <a:ext cx="4918076" cy="830997"/>
          </a:xfrm>
          <a:prstGeom prst="rect">
            <a:avLst/>
          </a:prstGeom>
          <a:solidFill>
            <a:schemeClr val="bg1">
              <a:lumMod val="50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BCD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 of a competitive environment</a:t>
            </a:r>
            <a:endParaRPr lang="ru-RU" sz="2400" b="1" dirty="0">
              <a:solidFill>
                <a:srgbClr val="CBCD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6D664D-21EC-CA4B-BEB2-4106954E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237381" y="917728"/>
            <a:ext cx="1365101" cy="51873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479AE0-39BB-914F-B73F-7517785386E8}"/>
              </a:ext>
            </a:extLst>
          </p:cNvPr>
          <p:cNvSpPr/>
          <p:nvPr/>
        </p:nvSpPr>
        <p:spPr>
          <a:xfrm>
            <a:off x="476249" y="494547"/>
            <a:ext cx="7196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Advocacy tools</a:t>
            </a:r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[EECA]</a:t>
            </a:r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350711-FE84-C546-82C7-D6C93A291274}"/>
              </a:ext>
            </a:extLst>
          </p:cNvPr>
          <p:cNvSpPr/>
          <p:nvPr/>
        </p:nvSpPr>
        <p:spPr>
          <a:xfrm>
            <a:off x="8262937" y="3041615"/>
            <a:ext cx="3341688" cy="2377311"/>
          </a:xfrm>
          <a:prstGeom prst="rect">
            <a:avLst/>
          </a:prstGeom>
          <a:solidFill>
            <a:srgbClr val="CBCD02">
              <a:alpha val="70000"/>
            </a:srgbClr>
          </a:solidFill>
          <a:ln>
            <a:noFill/>
          </a:ln>
          <a:effectLst>
            <a:outerShdw blurRad="508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215CF0-17BC-D44E-8B77-9439785CC9A2}"/>
              </a:ext>
            </a:extLst>
          </p:cNvPr>
          <p:cNvSpPr/>
          <p:nvPr/>
        </p:nvSpPr>
        <p:spPr>
          <a:xfrm>
            <a:off x="8350250" y="3137664"/>
            <a:ext cx="31829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of procurement mechanisms: monitoring, analysis, improvement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6BED6A-C224-AC4C-8B1A-0E6B33420209}"/>
              </a:ext>
            </a:extLst>
          </p:cNvPr>
          <p:cNvSpPr/>
          <p:nvPr/>
        </p:nvSpPr>
        <p:spPr>
          <a:xfrm>
            <a:off x="587375" y="3041615"/>
            <a:ext cx="3341688" cy="2377311"/>
          </a:xfrm>
          <a:prstGeom prst="rect">
            <a:avLst/>
          </a:prstGeom>
          <a:solidFill>
            <a:srgbClr val="CBCD02">
              <a:alpha val="70000"/>
            </a:srgbClr>
          </a:solidFill>
          <a:ln>
            <a:noFill/>
          </a:ln>
          <a:effectLst>
            <a:outerShdw blurRad="508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80DC4C-F595-BC45-AA43-AA947BFCF24C}"/>
              </a:ext>
            </a:extLst>
          </p:cNvPr>
          <p:cNvSpPr/>
          <p:nvPr/>
        </p:nvSpPr>
        <p:spPr>
          <a:xfrm>
            <a:off x="662786" y="3137664"/>
            <a:ext cx="32789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Negotiation process with pharmaceutical manufacturers: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technical assistance in the local registration of drugs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technical assistance in participation in tenders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3D76D30-9F56-D140-A5F1-057A12A57D0A}"/>
              </a:ext>
            </a:extLst>
          </p:cNvPr>
          <p:cNvSpPr/>
          <p:nvPr/>
        </p:nvSpPr>
        <p:spPr>
          <a:xfrm>
            <a:off x="4338638" y="3041615"/>
            <a:ext cx="3514724" cy="2377311"/>
          </a:xfrm>
          <a:prstGeom prst="rect">
            <a:avLst/>
          </a:prstGeom>
          <a:solidFill>
            <a:srgbClr val="CBCD02">
              <a:alpha val="70000"/>
            </a:srgbClr>
          </a:solidFill>
          <a:ln>
            <a:noFill/>
          </a:ln>
          <a:effectLst>
            <a:outerShdw blurRad="508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720910-0409-4C4C-AFA5-83250A882639}"/>
              </a:ext>
            </a:extLst>
          </p:cNvPr>
          <p:cNvSpPr/>
          <p:nvPr/>
        </p:nvSpPr>
        <p:spPr>
          <a:xfrm>
            <a:off x="4413253" y="3137664"/>
            <a:ext cx="34401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Participation in regional/international meetings regarding access to treatment</a:t>
            </a: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САВ,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EECA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САВ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B03EDBD-B418-024A-9F31-C8ED35FA9A21}"/>
              </a:ext>
            </a:extLst>
          </p:cNvPr>
          <p:cNvSpPr/>
          <p:nvPr/>
        </p:nvSpPr>
        <p:spPr>
          <a:xfrm>
            <a:off x="587375" y="1550570"/>
            <a:ext cx="5841560" cy="45719"/>
          </a:xfrm>
          <a:custGeom>
            <a:avLst/>
            <a:gdLst/>
            <a:ahLst/>
            <a:cxnLst/>
            <a:rect l="l" t="t" r="r" b="b"/>
            <a:pathLst>
              <a:path w="6772909">
                <a:moveTo>
                  <a:pt x="0" y="0"/>
                </a:moveTo>
                <a:lnTo>
                  <a:pt x="6772529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CBCD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3" grpId="0" animBg="1"/>
      <p:bldP spid="2" grpId="0"/>
      <p:bldP spid="5" grpId="0" animBg="1"/>
      <p:bldP spid="3" grpId="0"/>
      <p:bldP spid="12" grpId="0" animBg="1"/>
      <p:bldP spid="4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C9806-58F5-9A49-9B35-12D3829EB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34728"/>
            <a:ext cx="121793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DD6D09-DD3C-6540-82B3-CEB7D854C6FE}"/>
              </a:ext>
            </a:extLst>
          </p:cNvPr>
          <p:cNvSpPr/>
          <p:nvPr/>
        </p:nvSpPr>
        <p:spPr>
          <a:xfrm>
            <a:off x="1882125" y="2112024"/>
            <a:ext cx="619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Changing national clinical treatment guidelines according to the WHO recommendations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4EE5DD-2E9A-8744-9B45-19D683AE0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237381" y="917728"/>
            <a:ext cx="1365101" cy="51873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24215A-7D04-684E-9DCF-6BA2F22FEAAB}"/>
              </a:ext>
            </a:extLst>
          </p:cNvPr>
          <p:cNvSpPr/>
          <p:nvPr/>
        </p:nvSpPr>
        <p:spPr>
          <a:xfrm>
            <a:off x="476249" y="494547"/>
            <a:ext cx="7196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OPTIMIZATION METHODS </a:t>
            </a:r>
          </a:p>
          <a:p>
            <a:r>
              <a:rPr lang="en-US" sz="2800" b="1" cap="all" dirty="0">
                <a:solidFill>
                  <a:srgbClr val="CBCD0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[EECA]</a:t>
            </a:r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ru-RU" sz="2800" b="1" cap="all" dirty="0">
              <a:solidFill>
                <a:srgbClr val="CBCD0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8AA41A9-44DB-DB48-BCE6-C2B26241EA22}"/>
              </a:ext>
            </a:extLst>
          </p:cNvPr>
          <p:cNvGrpSpPr/>
          <p:nvPr/>
        </p:nvGrpSpPr>
        <p:grpSpPr>
          <a:xfrm>
            <a:off x="646839" y="2059105"/>
            <a:ext cx="881395" cy="915262"/>
            <a:chOff x="7264411" y="765387"/>
            <a:chExt cx="881395" cy="91526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04AB2A5-E11E-1245-A25C-1EAF0F4B2A70}"/>
                </a:ext>
              </a:extLst>
            </p:cNvPr>
            <p:cNvSpPr/>
            <p:nvPr/>
          </p:nvSpPr>
          <p:spPr>
            <a:xfrm>
              <a:off x="7264411" y="900854"/>
              <a:ext cx="779795" cy="779795"/>
            </a:xfrm>
            <a:prstGeom prst="rect">
              <a:avLst/>
            </a:prstGeom>
            <a:noFill/>
            <a:ln>
              <a:solidFill>
                <a:srgbClr val="CBC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57E3A0B-EB51-B444-915B-52C0E2D9B210}"/>
                </a:ext>
              </a:extLst>
            </p:cNvPr>
            <p:cNvSpPr/>
            <p:nvPr/>
          </p:nvSpPr>
          <p:spPr>
            <a:xfrm>
              <a:off x="7366011" y="765387"/>
              <a:ext cx="779795" cy="77979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solidFill>
                <a:srgbClr val="CBC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" name="Google Shape;248;p23">
              <a:extLst>
                <a:ext uri="{FF2B5EF4-FFF2-40B4-BE49-F238E27FC236}">
                  <a16:creationId xmlns:a16="http://schemas.microsoft.com/office/drawing/2014/main" id="{63176199-B925-724C-BC85-A9BEFA3D1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8201" y="835727"/>
              <a:ext cx="486846" cy="70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uk-UA" altLang="uk-UA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  <a:sym typeface="Quattrocento Sans" charset="0"/>
                </a:rPr>
                <a:t>1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EF14ABF-BD71-7C4F-9C66-EE303ECD4273}"/>
              </a:ext>
            </a:extLst>
          </p:cNvPr>
          <p:cNvGrpSpPr/>
          <p:nvPr/>
        </p:nvGrpSpPr>
        <p:grpSpPr>
          <a:xfrm>
            <a:off x="646839" y="3262654"/>
            <a:ext cx="881395" cy="915262"/>
            <a:chOff x="7264411" y="765387"/>
            <a:chExt cx="881395" cy="915262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F9CFD5C6-958E-E740-9994-CC7A885243DC}"/>
                </a:ext>
              </a:extLst>
            </p:cNvPr>
            <p:cNvSpPr/>
            <p:nvPr/>
          </p:nvSpPr>
          <p:spPr>
            <a:xfrm>
              <a:off x="7264411" y="900854"/>
              <a:ext cx="779795" cy="779795"/>
            </a:xfrm>
            <a:prstGeom prst="rect">
              <a:avLst/>
            </a:prstGeom>
            <a:noFill/>
            <a:ln>
              <a:solidFill>
                <a:srgbClr val="CBC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4B7DF74B-2814-6B48-BB59-BD2838282E80}"/>
                </a:ext>
              </a:extLst>
            </p:cNvPr>
            <p:cNvSpPr/>
            <p:nvPr/>
          </p:nvSpPr>
          <p:spPr>
            <a:xfrm>
              <a:off x="7366011" y="765387"/>
              <a:ext cx="779795" cy="77979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solidFill>
                <a:srgbClr val="CBC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7" name="Google Shape;248;p23">
              <a:extLst>
                <a:ext uri="{FF2B5EF4-FFF2-40B4-BE49-F238E27FC236}">
                  <a16:creationId xmlns:a16="http://schemas.microsoft.com/office/drawing/2014/main" id="{2C99A62F-1450-F440-9A34-A5782402A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8201" y="835727"/>
              <a:ext cx="486846" cy="70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uk-UA" altLang="uk-UA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  <a:sym typeface="Quattrocento Sans" charset="0"/>
                </a:rPr>
                <a:t>2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EC2E61C-EE02-F64A-ACFB-AAD9D06F11FD}"/>
              </a:ext>
            </a:extLst>
          </p:cNvPr>
          <p:cNvGrpSpPr/>
          <p:nvPr/>
        </p:nvGrpSpPr>
        <p:grpSpPr>
          <a:xfrm>
            <a:off x="646839" y="4500611"/>
            <a:ext cx="881395" cy="915262"/>
            <a:chOff x="7264411" y="765387"/>
            <a:chExt cx="881395" cy="915262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71142E5A-D39A-1044-B0E2-6FFE38458D1E}"/>
                </a:ext>
              </a:extLst>
            </p:cNvPr>
            <p:cNvSpPr/>
            <p:nvPr/>
          </p:nvSpPr>
          <p:spPr>
            <a:xfrm>
              <a:off x="7264411" y="900854"/>
              <a:ext cx="779795" cy="779795"/>
            </a:xfrm>
            <a:prstGeom prst="rect">
              <a:avLst/>
            </a:prstGeom>
            <a:noFill/>
            <a:ln>
              <a:solidFill>
                <a:srgbClr val="CBC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9275124B-EC90-3642-81A0-DF3A4FFCD41B}"/>
                </a:ext>
              </a:extLst>
            </p:cNvPr>
            <p:cNvSpPr/>
            <p:nvPr/>
          </p:nvSpPr>
          <p:spPr>
            <a:xfrm>
              <a:off x="7366011" y="765387"/>
              <a:ext cx="779795" cy="77979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solidFill>
                <a:srgbClr val="CBC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2" name="Google Shape;248;p23">
              <a:extLst>
                <a:ext uri="{FF2B5EF4-FFF2-40B4-BE49-F238E27FC236}">
                  <a16:creationId xmlns:a16="http://schemas.microsoft.com/office/drawing/2014/main" id="{4B1D80E4-06F1-894C-9645-039E71A1D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8201" y="835727"/>
              <a:ext cx="486846" cy="70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uk-UA" altLang="uk-UA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  <a:sym typeface="Quattrocento Sans" charset="0"/>
                </a:rPr>
                <a:t>3</a:t>
              </a:r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6A0C405-2785-2642-AF04-440330C842DF}"/>
              </a:ext>
            </a:extLst>
          </p:cNvPr>
          <p:cNvSpPr/>
          <p:nvPr/>
        </p:nvSpPr>
        <p:spPr>
          <a:xfrm>
            <a:off x="1882125" y="4567342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Adoption of an order on the ratio of drugs in ART regimens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4FCD4D1-64E0-224A-9BFF-6D80F911FFB6}"/>
              </a:ext>
            </a:extLst>
          </p:cNvPr>
          <p:cNvSpPr/>
          <p:nvPr/>
        </p:nvSpPr>
        <p:spPr>
          <a:xfrm>
            <a:off x="1882125" y="339611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Adoption of a national strategy to optimize treatment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738CE2E4-74E6-F34B-A261-A52C5170641E}"/>
              </a:ext>
            </a:extLst>
          </p:cNvPr>
          <p:cNvSpPr/>
          <p:nvPr/>
        </p:nvSpPr>
        <p:spPr>
          <a:xfrm>
            <a:off x="587375" y="1550570"/>
            <a:ext cx="5841560" cy="45719"/>
          </a:xfrm>
          <a:custGeom>
            <a:avLst/>
            <a:gdLst/>
            <a:ahLst/>
            <a:cxnLst/>
            <a:rect l="l" t="t" r="r" b="b"/>
            <a:pathLst>
              <a:path w="6772909">
                <a:moveTo>
                  <a:pt x="0" y="0"/>
                </a:moveTo>
                <a:lnTo>
                  <a:pt x="6772529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CBCD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69C22E-9410-8946-AA7A-5EF1E3B2B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 9">
            <a:extLst>
              <a:ext uri="{FF2B5EF4-FFF2-40B4-BE49-F238E27FC236}">
                <a16:creationId xmlns:a16="http://schemas.microsoft.com/office/drawing/2014/main" id="{F93520DB-D043-4744-89D1-3A879EC3B5C4}"/>
              </a:ext>
            </a:extLst>
          </p:cNvPr>
          <p:cNvSpPr/>
          <p:nvPr/>
        </p:nvSpPr>
        <p:spPr>
          <a:xfrm>
            <a:off x="5076529" y="3290188"/>
            <a:ext cx="3475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77265" algn="l"/>
              </a:tabLst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«100%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s.dmitriev@network.org.ua</a:t>
            </a:r>
            <a:r>
              <a:rPr kumimoji="0" lang="en-US" sz="1400" b="1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" sz="1800" b="1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www.network.org.ua</a:t>
            </a:r>
            <a:br>
              <a:rPr kumimoji="0" lang="en" sz="1400" b="1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4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8D2018CE-D639-AD4B-8D28-589C4195E1AF}"/>
              </a:ext>
            </a:extLst>
          </p:cNvPr>
          <p:cNvSpPr txBox="1"/>
          <p:nvPr/>
        </p:nvSpPr>
        <p:spPr>
          <a:xfrm>
            <a:off x="5160937" y="2681159"/>
            <a:ext cx="4820920" cy="579005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977265" algn="l"/>
              </a:tabLst>
            </a:pPr>
            <a:r>
              <a:rPr lang="en-US" dirty="0">
                <a:solidFill>
                  <a:srgbClr val="CBCD02"/>
                </a:solidFill>
                <a:latin typeface="Arial Black"/>
                <a:cs typeface="Arial Black"/>
              </a:rPr>
              <a:t>SERGII DMITRIIEV</a:t>
            </a:r>
            <a:endParaRPr lang="ru-RU" dirty="0">
              <a:solidFill>
                <a:srgbClr val="CBCD02"/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77265" algn="l"/>
              </a:tabLst>
            </a:pPr>
            <a:endParaRPr lang="ru-RU" dirty="0">
              <a:solidFill>
                <a:srgbClr val="CBCD02"/>
              </a:solidFill>
              <a:latin typeface="Arial Black"/>
              <a:cs typeface="Arial Blac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593BE6-329C-F14C-A6C9-3B1B5E1C3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87" y="2825750"/>
            <a:ext cx="31750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7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Стандартная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268</Words>
  <Application>Microsoft Macintosh PowerPoint</Application>
  <PresentationFormat>Широкоэкранный</PresentationFormat>
  <Paragraphs>52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Univers</vt:lpstr>
      <vt:lpstr>GradientVTI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Zoia Zamikhovska</dc:creator>
  <cp:lastModifiedBy>Zoia Zamikhovska</cp:lastModifiedBy>
  <cp:revision>32</cp:revision>
  <dcterms:created xsi:type="dcterms:W3CDTF">2020-05-20T23:58:58Z</dcterms:created>
  <dcterms:modified xsi:type="dcterms:W3CDTF">2020-12-14T23:09:08Z</dcterms:modified>
</cp:coreProperties>
</file>