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</p:sldMasterIdLst>
  <p:notesMasterIdLst>
    <p:notesMasterId r:id="rId12"/>
  </p:notesMasterIdLst>
  <p:sldIdLst>
    <p:sldId id="256" r:id="rId3"/>
    <p:sldId id="381" r:id="rId4"/>
    <p:sldId id="269" r:id="rId5"/>
    <p:sldId id="382" r:id="rId6"/>
    <p:sldId id="377" r:id="rId7"/>
    <p:sldId id="383" r:id="rId8"/>
    <p:sldId id="344" r:id="rId9"/>
    <p:sldId id="338" r:id="rId10"/>
    <p:sldId id="26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3FF"/>
    <a:srgbClr val="FC5E58"/>
    <a:srgbClr val="898989"/>
    <a:srgbClr val="356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7"/>
    <p:restoredTop sz="94654"/>
  </p:normalViewPr>
  <p:slideViewPr>
    <p:cSldViewPr snapToGrid="0" snapToObjects="1">
      <p:cViewPr varScale="1">
        <p:scale>
          <a:sx n="126" d="100"/>
          <a:sy n="126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2005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B46-244F-905C-F4CFCC12D2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B46-244F-905C-F4CFCC12D21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BB46-244F-905C-F4CFCC12D21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B46-244F-905C-F4CFCC12D21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Originator</c:v>
                </c:pt>
                <c:pt idx="1">
                  <c:v>Generic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6-244F-905C-F4CFCC12D21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75C-E048-936C-C6A08F3C69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75C-E048-936C-C6A08F3C69D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75C-E048-936C-C6A08F3C69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75C-E048-936C-C6A08F3C69D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Originator</c:v>
                </c:pt>
                <c:pt idx="1">
                  <c:v>Generic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5C-E048-936C-C6A08F3C69D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2005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F31-2E4F-AC35-4193D28566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F31-2E4F-AC35-4193D28566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F31-2E4F-AC35-4193D28566A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F31-2E4F-AC35-4193D28566A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Originator</c:v>
                </c:pt>
                <c:pt idx="1">
                  <c:v>Generic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77.400000000000006</c:v>
                </c:pt>
                <c:pt idx="1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31-2E4F-AC35-4193D28566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D75-CF46-8557-17CC221AC7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D75-CF46-8557-17CC221AC71D}"/>
              </c:ext>
            </c:extLst>
          </c:dPt>
          <c:dLbls>
            <c:dLbl>
              <c:idx val="0"/>
              <c:layout>
                <c:manualLayout>
                  <c:x val="7.024432568453348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75-CF46-8557-17CC221AC71D}"/>
                </c:ext>
              </c:extLst>
            </c:dLbl>
            <c:dLbl>
              <c:idx val="1"/>
              <c:layout>
                <c:manualLayout>
                  <c:x val="9.1623033501565324E-3"/>
                  <c:y val="5.0917925916422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5793971300588"/>
                      <c:h val="0.257935664713762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75-CF46-8557-17CC221AC71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Originator</c:v>
                </c:pt>
                <c:pt idx="1">
                  <c:v>Generic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89.6</c:v>
                </c:pt>
                <c:pt idx="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75-CF46-8557-17CC221AC71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B0C62-60FC-134F-A044-212F23A4091E}" type="datetimeFigureOut">
              <a:rPr lang="de-DE" smtClean="0"/>
              <a:t>14.12.20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89B6-C32E-C146-8378-26B4301D1E6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7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B5DA9-0504-47C6-BFA4-B3CED5BBBCB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002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B5DA9-0504-47C6-BFA4-B3CED5BBBCB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74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B5DA9-0504-47C6-BFA4-B3CED5BBBC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744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C024BCD-B0C1-C74A-82DA-921F13BDF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3C342F-3269-D540-8E9A-49DFAFAE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B9A-172F-DD4C-859E-A1D8BC0E8D0D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ußzeilenplatzhalter 18">
            <a:extLst>
              <a:ext uri="{FF2B5EF4-FFF2-40B4-BE49-F238E27FC236}">
                <a16:creationId xmlns:a16="http://schemas.microsoft.com/office/drawing/2014/main" id="{66B1F6A9-95A3-8545-8903-80B105AE3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(C) Life4me+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720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93781-FF00-2E4C-9DC8-9F04E8DE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7CBD12-201A-D84F-BBD6-62C7F4D8C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F0F935-8491-A347-ADAA-0218DDD1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1C5112-D464-F843-AB4F-C15987E6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BD41-60A1-1443-BB58-6AA849374F0F}" type="datetime1">
              <a:rPr lang="de-CH" smtClean="0"/>
              <a:t>14.12.20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CACFB-5931-3943-B844-232BB554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(C) Life4me+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15CA65-84CB-1B47-ADE4-6A745200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76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E1883-2B96-1641-B6A4-2B11BD2A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A8EAEB-FDAF-9045-BBF2-2C296632D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2BF5B6-514A-4341-96B8-BC3778C0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7DE-D9CE-684F-B410-B1F15B0D4209}" type="datetime1">
              <a:rPr lang="de-CH" smtClean="0"/>
              <a:t>14.12.20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E3322E-F002-9F4A-8D9B-EB0D2C4A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(C) Life4me+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9EA7E6-5499-E542-A426-B4E80D6E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94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EF2B08-20FC-5A4A-91AA-CBEF0D68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65F5C3-DF29-6748-A22B-62A86EA68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536FE1-3BDD-DD41-A700-5D1C299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39F-1291-FA4A-A77B-5C830C4DBC51}" type="datetime1">
              <a:rPr lang="de-CH" smtClean="0"/>
              <a:t>14.12.20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580CE7-96A0-374C-B6D0-C0D7899E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(C) Life4me+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59CA7-68A9-E041-B0C9-8828CE93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13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16809-5039-4F4C-9478-7032B42CF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06E3E0A-5186-774A-B0C1-599842F64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B1B215-9469-E24B-B4A6-7CB3FB8C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B60F-5BD2-FC41-8410-31AE4953DF93}" type="datetime1">
              <a:rPr lang="de-CH" smtClean="0"/>
              <a:t>14.12.20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9D78F79-0150-6940-A17D-8AAAABC85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48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87F1E-989B-0B4E-A375-3DD651DC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56DC9-2694-7E4B-BD1E-6A0E236E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B4A792-4451-2345-85AE-7ECF874B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B60F-5BD2-FC41-8410-31AE4953DF93}" type="datetime1">
              <a:rPr lang="de-CH" smtClean="0"/>
              <a:t>14.12.20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BA3C008-54CF-D149-8EB6-7F1515A60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02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0FD77-75E5-2E43-9F5E-4804FCFF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579AF1-2824-634B-AECE-CAAEC3DB3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FFB30A-0256-9C4D-9ED4-10BF20FE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B60F-5BD2-FC41-8410-31AE4953DF93}" type="datetime1">
              <a:rPr lang="de-CH" smtClean="0"/>
              <a:t>14.12.20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70EBB36-C1A5-BB47-AF92-2FF484378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83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0230E-9157-354A-AA33-AC33C7DC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70DD5E-7BFE-6E4D-992A-F755972B2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4BB71B-808D-1E4A-823E-D197399F1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69B774E-B19C-B540-9772-78F2BA82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B60F-5BD2-FC41-8410-31AE4953DF93}" type="datetime1">
              <a:rPr lang="de-CH" smtClean="0"/>
              <a:t>14.12.20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2C226C-6942-9843-B823-8368832D8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3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7F6AF-7A76-F14F-9BF2-B07278F1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7E9058-6ECE-1749-8F59-A6BE12A3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8AE46C-214F-8B43-991B-C20F8052F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2905E3-6BBD-D949-9756-D50C2E6F9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153914-5C10-564A-AEDD-A03DC95EF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DCA42284-E94B-1349-ADB9-BE4CDBC6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B60F-5BD2-FC41-8410-31AE4953DF93}" type="datetime1">
              <a:rPr lang="de-CH" smtClean="0"/>
              <a:t>14.12.20</a:t>
            </a:fld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299FB23-C758-844C-8F25-698E5151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76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D62C4-C326-FA43-BD34-5FCC2D8D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45E0DEF-4E97-EE49-8801-B82A2EB8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B60F-5BD2-FC41-8410-31AE4953DF93}" type="datetime1">
              <a:rPr lang="de-CH" smtClean="0"/>
              <a:t>14.12.20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E0514F-8E48-7343-9169-2C820C1E4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3F3B7D-BC8F-324D-8E48-6688A542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B60F-5BD2-FC41-8410-31AE4953DF93}" type="datetime1">
              <a:rPr lang="de-CH" smtClean="0"/>
              <a:t>14.12.20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EC8DF6-5EFA-0B48-9EA1-A5D50EF1A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68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89643-F942-1240-BF97-5D07442D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88CD1-6241-5044-9A65-87DB455A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207E2-44D1-104D-BA5B-B4BBB1C7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80860C-9E05-1A42-9795-D07330C1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575B-72AB-9241-B68D-422EB1A840B1}" type="datetime1">
              <a:rPr lang="de-CH" smtClean="0"/>
              <a:t>14.12.20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B6B435-CE5E-1A4D-A926-2F369D5A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(C) Life4me+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157B5D-EDD0-3B49-8F32-212508D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80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F2942C0-B384-FD4E-AD89-D6BA5173C87F}"/>
              </a:ext>
            </a:extLst>
          </p:cNvPr>
          <p:cNvSpPr/>
          <p:nvPr userDrawn="1"/>
        </p:nvSpPr>
        <p:spPr>
          <a:xfrm>
            <a:off x="1" y="0"/>
            <a:ext cx="7940842" cy="6858000"/>
          </a:xfrm>
          <a:prstGeom prst="rect">
            <a:avLst/>
          </a:prstGeom>
          <a:solidFill>
            <a:srgbClr val="356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671E5C4E-4060-724C-90E4-B8BA260D2430}"/>
              </a:ext>
            </a:extLst>
          </p:cNvPr>
          <p:cNvSpPr/>
          <p:nvPr userDrawn="1"/>
        </p:nvSpPr>
        <p:spPr>
          <a:xfrm flipH="1">
            <a:off x="6681538" y="0"/>
            <a:ext cx="4114799" cy="6858000"/>
          </a:xfrm>
          <a:prstGeom prst="parallelogram">
            <a:avLst>
              <a:gd name="adj" fmla="val 69639"/>
            </a:avLst>
          </a:prstGeom>
          <a:solidFill>
            <a:srgbClr val="356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E4B8C1-83E5-444E-A47A-265A2C601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2701" y="64686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99C3B9A-172F-DD4C-859E-A1D8BC0E8D0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Dreieck 15">
            <a:extLst>
              <a:ext uri="{FF2B5EF4-FFF2-40B4-BE49-F238E27FC236}">
                <a16:creationId xmlns:a16="http://schemas.microsoft.com/office/drawing/2014/main" id="{3A40C6D5-FBF1-C248-A610-6302A4C48B54}"/>
              </a:ext>
            </a:extLst>
          </p:cNvPr>
          <p:cNvSpPr/>
          <p:nvPr userDrawn="1"/>
        </p:nvSpPr>
        <p:spPr>
          <a:xfrm>
            <a:off x="7218947" y="2743200"/>
            <a:ext cx="2598821" cy="4114800"/>
          </a:xfrm>
          <a:prstGeom prst="triangle">
            <a:avLst>
              <a:gd name="adj" fmla="val 25926"/>
            </a:avLst>
          </a:prstGeom>
          <a:solidFill>
            <a:srgbClr val="356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6267F32-5FE5-BF4D-8E27-DE19F8CB9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306" y="320842"/>
            <a:ext cx="3564911" cy="770021"/>
          </a:xfrm>
          <a:prstGeom prst="rect">
            <a:avLst/>
          </a:prstGeom>
        </p:spPr>
      </p:pic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57481421-D7BA-6240-8EF8-B1E15A809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(C) Life4me+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5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C0B933-2642-4247-A555-A5329525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0C0DAE-4AC8-5F4E-A8CB-9D0C26CCD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E89BCF-1690-DF41-B8DB-0CA458042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0B60F-5BD2-FC41-8410-31AE4953DF93}" type="datetime1">
              <a:rPr lang="de-CH" smtClean="0"/>
              <a:t>14.12.20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F390A-7B65-4449-AD00-0065853DE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6237" y="6444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CBEC-6A56-5445-AECC-484A561AAEC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E91DB75-E110-1B41-B24D-7B12F1DB3B3E}"/>
              </a:ext>
            </a:extLst>
          </p:cNvPr>
          <p:cNvSpPr/>
          <p:nvPr userDrawn="1"/>
        </p:nvSpPr>
        <p:spPr>
          <a:xfrm>
            <a:off x="-1" y="1"/>
            <a:ext cx="9384633" cy="628314"/>
          </a:xfrm>
          <a:prstGeom prst="rect">
            <a:avLst/>
          </a:prstGeom>
          <a:solidFill>
            <a:srgbClr val="356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arallelogramm 7">
            <a:extLst>
              <a:ext uri="{FF2B5EF4-FFF2-40B4-BE49-F238E27FC236}">
                <a16:creationId xmlns:a16="http://schemas.microsoft.com/office/drawing/2014/main" id="{2C964E14-7FBD-9A4D-AE38-7900451382BA}"/>
              </a:ext>
            </a:extLst>
          </p:cNvPr>
          <p:cNvSpPr/>
          <p:nvPr userDrawn="1"/>
        </p:nvSpPr>
        <p:spPr>
          <a:xfrm flipH="1">
            <a:off x="9296400" y="1"/>
            <a:ext cx="376988" cy="628314"/>
          </a:xfrm>
          <a:prstGeom prst="parallelogram">
            <a:avLst>
              <a:gd name="adj" fmla="val 69639"/>
            </a:avLst>
          </a:prstGeom>
          <a:solidFill>
            <a:srgbClr val="356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reieck 8">
            <a:extLst>
              <a:ext uri="{FF2B5EF4-FFF2-40B4-BE49-F238E27FC236}">
                <a16:creationId xmlns:a16="http://schemas.microsoft.com/office/drawing/2014/main" id="{0DA58620-8AE9-2A46-BCFB-1D3E08324290}"/>
              </a:ext>
            </a:extLst>
          </p:cNvPr>
          <p:cNvSpPr/>
          <p:nvPr userDrawn="1"/>
        </p:nvSpPr>
        <p:spPr>
          <a:xfrm>
            <a:off x="9296400" y="85450"/>
            <a:ext cx="290763" cy="542865"/>
          </a:xfrm>
          <a:prstGeom prst="triangle">
            <a:avLst>
              <a:gd name="adj" fmla="val 25926"/>
            </a:avLst>
          </a:prstGeom>
          <a:solidFill>
            <a:srgbClr val="356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0932B6-81FB-A143-98D2-254AC376F0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21779" y="85450"/>
            <a:ext cx="2077448" cy="44872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50B97D0-FFC8-F847-A6AC-6FD2D7C9A563}"/>
              </a:ext>
            </a:extLst>
          </p:cNvPr>
          <p:cNvSpPr txBox="1"/>
          <p:nvPr userDrawn="1"/>
        </p:nvSpPr>
        <p:spPr>
          <a:xfrm>
            <a:off x="112295" y="6473422"/>
            <a:ext cx="1044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898989"/>
                </a:solidFill>
              </a:rPr>
              <a:t>© Life4me+</a:t>
            </a:r>
          </a:p>
        </p:txBody>
      </p:sp>
    </p:spTree>
    <p:extLst>
      <p:ext uri="{BB962C8B-B14F-4D97-AF65-F5344CB8AC3E}">
        <p14:creationId xmlns:p14="http://schemas.microsoft.com/office/powerpoint/2010/main" val="188774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>
            <a:extLst>
              <a:ext uri="{FF2B5EF4-FFF2-40B4-BE49-F238E27FC236}">
                <a16:creationId xmlns:a16="http://schemas.microsoft.com/office/drawing/2014/main" id="{0C66E238-5544-1843-AB0E-7B0EE0CA3627}"/>
              </a:ext>
            </a:extLst>
          </p:cNvPr>
          <p:cNvSpPr txBox="1"/>
          <p:nvPr/>
        </p:nvSpPr>
        <p:spPr>
          <a:xfrm>
            <a:off x="8148460" y="6257364"/>
            <a:ext cx="2109051" cy="600636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>
            <a:defPPr>
              <a:defRPr lang="en-US"/>
            </a:defPPr>
            <a:lvl1pPr>
              <a:lnSpc>
                <a:spcPct val="100000"/>
              </a:lnSpc>
              <a:defRPr sz="30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Pro Black"/>
                <a:ea typeface="Verdana"/>
              </a:defRPr>
            </a:lvl1pPr>
          </a:lstStyle>
          <a:p>
            <a:r>
              <a:rPr lang="en-US" sz="2000" i="1" dirty="0">
                <a:latin typeface="+mn-lt"/>
              </a:rPr>
              <a:t>Dr. Alex Schneider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CD740804-3F08-FA4F-B720-2489D6EA7671}"/>
              </a:ext>
            </a:extLst>
          </p:cNvPr>
          <p:cNvSpPr txBox="1"/>
          <p:nvPr/>
        </p:nvSpPr>
        <p:spPr>
          <a:xfrm>
            <a:off x="311418" y="1413997"/>
            <a:ext cx="5784579" cy="1657403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Use of competition for lowering prices for HIV treatments</a:t>
            </a:r>
          </a:p>
          <a:p>
            <a:pPr>
              <a:lnSpc>
                <a:spcPct val="100000"/>
              </a:lnSpc>
            </a:pPr>
            <a:endParaRPr lang="en-US" sz="3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sz="3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Generic: myths and realities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E142D28E-B8E4-EF4A-B18C-399EFECAC506}"/>
              </a:ext>
            </a:extLst>
          </p:cNvPr>
          <p:cNvCxnSpPr>
            <a:cxnSpLocks/>
          </p:cNvCxnSpPr>
          <p:nvPr/>
        </p:nvCxnSpPr>
        <p:spPr>
          <a:xfrm>
            <a:off x="375588" y="2545629"/>
            <a:ext cx="1260706" cy="0"/>
          </a:xfrm>
          <a:prstGeom prst="line">
            <a:avLst/>
          </a:prstGeom>
          <a:ln w="50800">
            <a:solidFill>
              <a:srgbClr val="77A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2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123367-96F2-2148-95C5-A06D7C4A8F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A4C7D41-8154-494B-8A3C-BE4E2BA7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62" y="1935036"/>
            <a:ext cx="659015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pPr marL="257175" indent="-257175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Generic quality is poor</a:t>
            </a:r>
          </a:p>
          <a:p>
            <a:pPr marL="257175" indent="-257175">
              <a:buFont typeface="Arial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cs typeface="Gotham Pro" panose="02000503040000020004" pitchFamily="2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Generics are ineffective</a:t>
            </a:r>
          </a:p>
          <a:p>
            <a:pPr marL="257175" indent="-257175">
              <a:buFont typeface="Arial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cs typeface="Gotham Pro" panose="02000503040000020004" pitchFamily="2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Generics cause additional side effects</a:t>
            </a:r>
          </a:p>
          <a:p>
            <a:pPr marL="257175" indent="-257175">
              <a:buFont typeface="Arial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cs typeface="Gotham Pro" panose="02000503040000020004" pitchFamily="2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Cheap is bad</a:t>
            </a:r>
          </a:p>
          <a:p>
            <a:pPr marL="257175" indent="-257175">
              <a:buFont typeface="Arial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cs typeface="Gotham Pro" panose="02000503040000020004" pitchFamily="2" charset="0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E7915960-E631-E343-8247-8C5D1D232C7A}"/>
              </a:ext>
            </a:extLst>
          </p:cNvPr>
          <p:cNvSpPr txBox="1"/>
          <p:nvPr/>
        </p:nvSpPr>
        <p:spPr>
          <a:xfrm>
            <a:off x="160420" y="0"/>
            <a:ext cx="5784579" cy="590604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Myths</a:t>
            </a:r>
          </a:p>
        </p:txBody>
      </p:sp>
    </p:spTree>
    <p:extLst>
      <p:ext uri="{BB962C8B-B14F-4D97-AF65-F5344CB8AC3E}">
        <p14:creationId xmlns:p14="http://schemas.microsoft.com/office/powerpoint/2010/main" val="8047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DDCE75-689C-1B48-A79E-9A2A44E7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3</a:t>
            </a:fld>
            <a:endParaRPr lang="de-DE" dirty="0"/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8A77DE54-3309-434C-9F34-DA916B8105D8}"/>
              </a:ext>
            </a:extLst>
          </p:cNvPr>
          <p:cNvSpPr txBox="1"/>
          <p:nvPr/>
        </p:nvSpPr>
        <p:spPr>
          <a:xfrm>
            <a:off x="160420" y="0"/>
            <a:ext cx="5784579" cy="590604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Germany: health care market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9199B66-CD66-C94D-91ED-40553C97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529"/>
            <a:ext cx="5889607" cy="3450941"/>
          </a:xfrm>
          <a:prstGeom prst="rect">
            <a:avLst/>
          </a:prstGeom>
        </p:spPr>
      </p:pic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2A64FA43-DED0-7E43-B4EE-2CEAADFEB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486146"/>
              </p:ext>
            </p:extLst>
          </p:nvPr>
        </p:nvGraphicFramePr>
        <p:xfrm>
          <a:off x="5077894" y="2395613"/>
          <a:ext cx="4158343" cy="174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90AD96B4-FD71-244A-A600-FBC65E7A1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763767"/>
              </p:ext>
            </p:extLst>
          </p:nvPr>
        </p:nvGraphicFramePr>
        <p:xfrm>
          <a:off x="5077893" y="4046010"/>
          <a:ext cx="4158343" cy="174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B57752F-F11B-944B-8996-4832799BE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620600"/>
              </p:ext>
            </p:extLst>
          </p:nvPr>
        </p:nvGraphicFramePr>
        <p:xfrm>
          <a:off x="8533964" y="2395613"/>
          <a:ext cx="4158343" cy="174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9AC9649C-DAB8-BA42-B714-CC207D58A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30535"/>
              </p:ext>
            </p:extLst>
          </p:nvPr>
        </p:nvGraphicFramePr>
        <p:xfrm>
          <a:off x="8545280" y="4141560"/>
          <a:ext cx="4158343" cy="174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feld 20">
            <a:extLst>
              <a:ext uri="{FF2B5EF4-FFF2-40B4-BE49-F238E27FC236}">
                <a16:creationId xmlns:a16="http://schemas.microsoft.com/office/drawing/2014/main" id="{C2C271B6-0EF5-EB4D-9DED-0C235F11942C}"/>
              </a:ext>
            </a:extLst>
          </p:cNvPr>
          <p:cNvSpPr txBox="1"/>
          <p:nvPr/>
        </p:nvSpPr>
        <p:spPr>
          <a:xfrm>
            <a:off x="6574950" y="1672818"/>
            <a:ext cx="1164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Volume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9A21F5B-C84F-0242-9599-B4630D517C5A}"/>
              </a:ext>
            </a:extLst>
          </p:cNvPr>
          <p:cNvSpPr txBox="1"/>
          <p:nvPr/>
        </p:nvSpPr>
        <p:spPr>
          <a:xfrm>
            <a:off x="10175795" y="1672818"/>
            <a:ext cx="86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/>
              <a:t>Costs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A6E4777-8A97-D349-B30C-FCB10469B3A2}"/>
              </a:ext>
            </a:extLst>
          </p:cNvPr>
          <p:cNvSpPr txBox="1"/>
          <p:nvPr/>
        </p:nvSpPr>
        <p:spPr>
          <a:xfrm>
            <a:off x="8099719" y="900816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Medicines</a:t>
            </a:r>
          </a:p>
        </p:txBody>
      </p:sp>
    </p:spTree>
    <p:extLst>
      <p:ext uri="{BB962C8B-B14F-4D97-AF65-F5344CB8AC3E}">
        <p14:creationId xmlns:p14="http://schemas.microsoft.com/office/powerpoint/2010/main" val="9591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DDCE75-689C-1B48-A79E-9A2A44E7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3CBEC-6A56-5445-AECC-484A561AAEC2}" type="slidenum">
              <a:rPr lang="de-DE" smtClean="0"/>
              <a:t>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4F7C8A-F0AE-CB4E-AE7B-79BCC212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151"/>
            <a:ext cx="6096000" cy="3493614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87C0E9F-3EB9-0A48-8D08-0E2A55B4D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17607"/>
              </p:ext>
            </p:extLst>
          </p:nvPr>
        </p:nvGraphicFramePr>
        <p:xfrm>
          <a:off x="6841672" y="2023313"/>
          <a:ext cx="5022700" cy="16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3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Originator</a:t>
                      </a:r>
                    </a:p>
                    <a:p>
                      <a:pPr algn="ctr"/>
                      <a:r>
                        <a:rPr lang="en-US" sz="2000" dirty="0"/>
                        <a:t>1 supplier</a:t>
                      </a:r>
                      <a:endParaRPr lang="de-DE" sz="2000" dirty="0"/>
                    </a:p>
                  </a:txBody>
                  <a:tcPr marL="68580" marR="68580" marT="34290" marB="34290" anchor="ctr">
                    <a:solidFill>
                      <a:srgbClr val="356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Generic</a:t>
                      </a:r>
                    </a:p>
                    <a:p>
                      <a:pPr algn="ctr"/>
                      <a:r>
                        <a:rPr lang="en-US" sz="2000" dirty="0"/>
                        <a:t>&gt;10 suppliers</a:t>
                      </a:r>
                      <a:endParaRPr lang="de-DE" sz="2000" dirty="0"/>
                    </a:p>
                  </a:txBody>
                  <a:tcPr marL="68580" marR="68580" marT="34290" marB="34290" anchor="ctr">
                    <a:solidFill>
                      <a:srgbClr val="356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52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797.67 EUR/</a:t>
                      </a:r>
                      <a:r>
                        <a:rPr lang="de-DE" sz="2000" dirty="0" err="1"/>
                        <a:t>pck</a:t>
                      </a:r>
                      <a:r>
                        <a:rPr lang="de-DE" sz="2000" dirty="0"/>
                        <a:t>.</a:t>
                      </a:r>
                    </a:p>
                    <a:p>
                      <a:pPr algn="ctr"/>
                      <a:r>
                        <a:rPr lang="de-DE" sz="2000" dirty="0"/>
                        <a:t>26.59/</a:t>
                      </a:r>
                      <a:r>
                        <a:rPr lang="de-DE" sz="2000" dirty="0" err="1"/>
                        <a:t>tbl</a:t>
                      </a:r>
                      <a:r>
                        <a:rPr lang="de-DE" sz="2000" dirty="0"/>
                        <a:t>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48.79 EUR/</a:t>
                      </a:r>
                      <a:r>
                        <a:rPr lang="en-US" sz="2000" dirty="0" err="1"/>
                        <a:t>pck</a:t>
                      </a:r>
                      <a:r>
                        <a:rPr lang="en-US" sz="2000" dirty="0"/>
                        <a:t>.</a:t>
                      </a:r>
                    </a:p>
                    <a:p>
                      <a:pPr algn="ctr"/>
                      <a:r>
                        <a:rPr lang="en-US" sz="2000" dirty="0"/>
                        <a:t>1.63 EUR/</a:t>
                      </a:r>
                      <a:r>
                        <a:rPr lang="en-US" sz="2000" dirty="0" err="1"/>
                        <a:t>tbl</a:t>
                      </a:r>
                      <a:r>
                        <a:rPr lang="en-US" sz="2000" dirty="0"/>
                        <a:t>.</a:t>
                      </a:r>
                      <a:endParaRPr lang="de-DE" sz="2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FEBECBC-CDB8-444E-B570-916E3A160485}"/>
              </a:ext>
            </a:extLst>
          </p:cNvPr>
          <p:cNvSpPr txBox="1"/>
          <p:nvPr/>
        </p:nvSpPr>
        <p:spPr>
          <a:xfrm>
            <a:off x="8551776" y="825904"/>
            <a:ext cx="1602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/>
              <a:t>TDF/FTC</a:t>
            </a:r>
          </a:p>
          <a:p>
            <a:pPr algn="ctr"/>
            <a:r>
              <a:rPr lang="de-DE" sz="2400" b="1" i="1" dirty="0"/>
              <a:t>Germany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2A4BD3-123F-D642-99B4-B447A21CBC00}"/>
              </a:ext>
            </a:extLst>
          </p:cNvPr>
          <p:cNvSpPr txBox="1"/>
          <p:nvPr/>
        </p:nvSpPr>
        <p:spPr>
          <a:xfrm>
            <a:off x="8637923" y="4048851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&gt;16 times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012BAF-A6BD-F349-87B3-693883DC8EDF}"/>
              </a:ext>
            </a:extLst>
          </p:cNvPr>
          <p:cNvSpPr txBox="1"/>
          <p:nvPr/>
        </p:nvSpPr>
        <p:spPr>
          <a:xfrm>
            <a:off x="6560522" y="4694482"/>
            <a:ext cx="563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/>
              <a:t>PrEP</a:t>
            </a:r>
            <a:r>
              <a:rPr lang="en-GB" sz="2000" dirty="0"/>
              <a:t> reimbursement has been possible for everyone</a:t>
            </a:r>
          </a:p>
          <a:p>
            <a:pPr algn="ctr"/>
            <a:r>
              <a:rPr lang="en-GB" sz="2000" dirty="0"/>
              <a:t>since 2019</a:t>
            </a: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8A77DE54-3309-434C-9F34-DA916B8105D8}"/>
              </a:ext>
            </a:extLst>
          </p:cNvPr>
          <p:cNvSpPr txBox="1"/>
          <p:nvPr/>
        </p:nvSpPr>
        <p:spPr>
          <a:xfrm>
            <a:off x="160420" y="0"/>
            <a:ext cx="5784579" cy="590604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Germany: ART market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BF2D64-F7D0-B941-BB1C-ED53B3A208F5}"/>
              </a:ext>
            </a:extLst>
          </p:cNvPr>
          <p:cNvSpPr txBox="1"/>
          <p:nvPr/>
        </p:nvSpPr>
        <p:spPr>
          <a:xfrm>
            <a:off x="0" y="5368931"/>
            <a:ext cx="40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de-DE" sz="1400" dirty="0"/>
              <a:t>MW Fortschritte der Medizin 2018 . S2 / 160, 37-39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C3E86E-EED6-C64F-9FEB-8E49016B4467}"/>
              </a:ext>
            </a:extLst>
          </p:cNvPr>
          <p:cNvSpPr txBox="1"/>
          <p:nvPr/>
        </p:nvSpPr>
        <p:spPr>
          <a:xfrm>
            <a:off x="6826175" y="5792150"/>
            <a:ext cx="5053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u="sng" dirty="0"/>
              <a:t>Price drop: NVP – 67%, EFV – 46%, ABC – 20% </a:t>
            </a:r>
          </a:p>
        </p:txBody>
      </p:sp>
    </p:spTree>
    <p:extLst>
      <p:ext uri="{BB962C8B-B14F-4D97-AF65-F5344CB8AC3E}">
        <p14:creationId xmlns:p14="http://schemas.microsoft.com/office/powerpoint/2010/main" val="28914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9896" y="1600746"/>
            <a:ext cx="18722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Medicine</a:t>
            </a:r>
            <a:r>
              <a:rPr lang="en-US" dirty="0"/>
              <a:t>/Drug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287688" y="3417967"/>
            <a:ext cx="18722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API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032104" y="3417968"/>
            <a:ext cx="18722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Finished dosage form</a:t>
            </a:r>
          </a:p>
        </p:txBody>
      </p:sp>
      <p:cxnSp>
        <p:nvCxnSpPr>
          <p:cNvPr id="8" name="Gewinkelte Verbindung 7"/>
          <p:cNvCxnSpPr>
            <a:stCxn id="4" idx="2"/>
            <a:endCxn id="5" idx="0"/>
          </p:cNvCxnSpPr>
          <p:nvPr/>
        </p:nvCxnSpPr>
        <p:spPr>
          <a:xfrm rot="5400000">
            <a:off x="4435953" y="1757918"/>
            <a:ext cx="1447889" cy="1872208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4" idx="2"/>
            <a:endCxn id="6" idx="0"/>
          </p:cNvCxnSpPr>
          <p:nvPr/>
        </p:nvCxnSpPr>
        <p:spPr>
          <a:xfrm rot="16200000" flipH="1">
            <a:off x="6308161" y="1757918"/>
            <a:ext cx="1447889" cy="187220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769853" y="4731261"/>
            <a:ext cx="9078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powder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032104" y="4592762"/>
            <a:ext cx="18722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Tablets, solutions, drops, etc.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Alex\Desktop\Kiev\lucuma-pulve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5395378"/>
            <a:ext cx="1908724" cy="12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lex\Desktop\Kiev\Löschpulver-eines-Pulver-Feuerlös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93" y="5556544"/>
            <a:ext cx="1750499" cy="111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lex\Desktop\Kiev\allopathic-tablets-capsules-250x2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5256022"/>
            <a:ext cx="1584175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249D75D-A654-924F-87DE-0311A46C4387}"/>
              </a:ext>
            </a:extLst>
          </p:cNvPr>
          <p:cNvSpPr txBox="1"/>
          <p:nvPr/>
        </p:nvSpPr>
        <p:spPr>
          <a:xfrm>
            <a:off x="848197" y="1600746"/>
            <a:ext cx="18722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NO GENERIC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98771B-F5E3-B24A-83C4-AFF420E54E81}"/>
              </a:ext>
            </a:extLst>
          </p:cNvPr>
          <p:cNvSpPr txBox="1"/>
          <p:nvPr/>
        </p:nvSpPr>
        <p:spPr>
          <a:xfrm>
            <a:off x="9471595" y="1323747"/>
            <a:ext cx="18722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ORIGINATOR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de-CH" dirty="0"/>
              <a:t>GENERIC</a:t>
            </a:r>
          </a:p>
        </p:txBody>
      </p:sp>
    </p:spTree>
    <p:extLst>
      <p:ext uri="{BB962C8B-B14F-4D97-AF65-F5344CB8AC3E}">
        <p14:creationId xmlns:p14="http://schemas.microsoft.com/office/powerpoint/2010/main" val="6229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lex\Desktop\Kiev\Chemical-Plant1.jpg">
            <a:extLst>
              <a:ext uri="{FF2B5EF4-FFF2-40B4-BE49-F238E27FC236}">
                <a16:creationId xmlns:a16="http://schemas.microsoft.com/office/drawing/2014/main" id="{3C107855-8B02-D04C-BD1B-10084326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1" y="2713190"/>
            <a:ext cx="6366652" cy="41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lex\Desktop\Kiev\99a192b3b7e713a4bbaf75b710f5fecd.jpg">
            <a:extLst>
              <a:ext uri="{FF2B5EF4-FFF2-40B4-BE49-F238E27FC236}">
                <a16:creationId xmlns:a16="http://schemas.microsoft.com/office/drawing/2014/main" id="{A12E0855-E7A5-D142-B165-5EDC595A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9606"/>
            <a:ext cx="6235562" cy="41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59896" y="1600746"/>
            <a:ext cx="18722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Medicine</a:t>
            </a:r>
            <a:r>
              <a:rPr lang="en-US" dirty="0"/>
              <a:t>/Drug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287688" y="3417967"/>
            <a:ext cx="18722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7032104" y="3424717"/>
            <a:ext cx="18722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Finished dosage form</a:t>
            </a:r>
          </a:p>
        </p:txBody>
      </p:sp>
      <p:cxnSp>
        <p:nvCxnSpPr>
          <p:cNvPr id="8" name="Gewinkelte Verbindung 7"/>
          <p:cNvCxnSpPr>
            <a:stCxn id="4" idx="2"/>
            <a:endCxn id="5" idx="0"/>
          </p:cNvCxnSpPr>
          <p:nvPr/>
        </p:nvCxnSpPr>
        <p:spPr>
          <a:xfrm rot="5400000">
            <a:off x="4435953" y="1757918"/>
            <a:ext cx="1447889" cy="1872208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4" idx="2"/>
            <a:endCxn id="6" idx="0"/>
          </p:cNvCxnSpPr>
          <p:nvPr/>
        </p:nvCxnSpPr>
        <p:spPr>
          <a:xfrm rot="16200000" flipH="1">
            <a:off x="6304785" y="1761293"/>
            <a:ext cx="1454638" cy="187220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92B98A5-CE7B-EF4D-A722-F4F8A61F7E4B}"/>
              </a:ext>
            </a:extLst>
          </p:cNvPr>
          <p:cNvSpPr txBox="1"/>
          <p:nvPr/>
        </p:nvSpPr>
        <p:spPr>
          <a:xfrm>
            <a:off x="848197" y="1600746"/>
            <a:ext cx="18722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NO GENERIC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9D2BD0-6892-A74B-B779-F8DD9B4D8A21}"/>
              </a:ext>
            </a:extLst>
          </p:cNvPr>
          <p:cNvSpPr txBox="1"/>
          <p:nvPr/>
        </p:nvSpPr>
        <p:spPr>
          <a:xfrm>
            <a:off x="9471595" y="1323747"/>
            <a:ext cx="18722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ORIGINATOR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de-CH" dirty="0"/>
              <a:t>GENERIC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0C6F0FC-E2A7-2E4E-B4C4-800A447B6EC2}"/>
              </a:ext>
            </a:extLst>
          </p:cNvPr>
          <p:cNvSpPr txBox="1"/>
          <p:nvPr/>
        </p:nvSpPr>
        <p:spPr>
          <a:xfrm>
            <a:off x="848197" y="2247077"/>
            <a:ext cx="18722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Limited sources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C1EED27-295D-6841-9F95-9721A3FD2093}"/>
              </a:ext>
            </a:extLst>
          </p:cNvPr>
          <p:cNvSpPr txBox="1"/>
          <p:nvPr/>
        </p:nvSpPr>
        <p:spPr>
          <a:xfrm>
            <a:off x="5272270" y="4272764"/>
            <a:ext cx="6071533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ICH Recommendation (The International Council for Harmonisation of Technical Requirements for Pharmaceuticals for Human Use)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GMP (Good Manufacturing Practice)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WHO prequalification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2EBB1F1-5EC3-2844-83C9-AD67B08A4BE0}"/>
              </a:ext>
            </a:extLst>
          </p:cNvPr>
          <p:cNvSpPr txBox="1"/>
          <p:nvPr/>
        </p:nvSpPr>
        <p:spPr>
          <a:xfrm>
            <a:off x="6576731" y="5831646"/>
            <a:ext cx="524214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PHARMA</a:t>
            </a:r>
            <a:r>
              <a:rPr lang="de-CH" sz="6000" dirty="0">
                <a:solidFill>
                  <a:schemeClr val="bg1"/>
                </a:solidFill>
              </a:rPr>
              <a:t> PLANT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58B14AE-BE5C-BA44-AB27-D60ABB3333EB}"/>
              </a:ext>
            </a:extLst>
          </p:cNvPr>
          <p:cNvSpPr txBox="1"/>
          <p:nvPr/>
        </p:nvSpPr>
        <p:spPr>
          <a:xfrm>
            <a:off x="281519" y="5831647"/>
            <a:ext cx="569418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CH" sz="6000" dirty="0">
                <a:solidFill>
                  <a:schemeClr val="bg1"/>
                </a:solidFill>
              </a:rPr>
              <a:t>CHEMICAL PLANT</a:t>
            </a:r>
          </a:p>
        </p:txBody>
      </p:sp>
    </p:spTree>
    <p:extLst>
      <p:ext uri="{BB962C8B-B14F-4D97-AF65-F5344CB8AC3E}">
        <p14:creationId xmlns:p14="http://schemas.microsoft.com/office/powerpoint/2010/main" val="33192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lex\Desktop\Kiev\animated_Lopinavi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23" y="3646884"/>
            <a:ext cx="3238501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Alex\Desktop\Kiev\animated_Darunavi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646884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Alex\Desktop\Kiev\animated_HIV_Proteas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639852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Alex\Desktop\Kiev\animated_Atazanavi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3646884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0DC950A1-1FED-464F-9E76-48E4D059ABC9}"/>
              </a:ext>
            </a:extLst>
          </p:cNvPr>
          <p:cNvSpPr txBox="1"/>
          <p:nvPr/>
        </p:nvSpPr>
        <p:spPr>
          <a:xfrm>
            <a:off x="160420" y="0"/>
            <a:ext cx="5784579" cy="590604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Protease and inhibitors – side effects</a:t>
            </a:r>
          </a:p>
        </p:txBody>
      </p:sp>
    </p:spTree>
    <p:extLst>
      <p:ext uri="{BB962C8B-B14F-4D97-AF65-F5344CB8AC3E}">
        <p14:creationId xmlns:p14="http://schemas.microsoft.com/office/powerpoint/2010/main" val="32366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21750"/>
              </p:ext>
            </p:extLst>
          </p:nvPr>
        </p:nvGraphicFramePr>
        <p:xfrm>
          <a:off x="6342981" y="1349891"/>
          <a:ext cx="4502046" cy="163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1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Tenofovir</a:t>
                      </a:r>
                      <a:endParaRPr lang="de-DE" sz="1800" dirty="0"/>
                    </a:p>
                  </a:txBody>
                  <a:tcPr marL="68580" marR="68580" marT="34290" marB="34290" anchor="ctr">
                    <a:solidFill>
                      <a:srgbClr val="356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Emtricitabine</a:t>
                      </a:r>
                      <a:endParaRPr lang="de-DE" sz="1800" dirty="0"/>
                    </a:p>
                  </a:txBody>
                  <a:tcPr marL="68580" marR="68580" marT="34290" marB="34290" anchor="ctr">
                    <a:solidFill>
                      <a:srgbClr val="356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329 $ / </a:t>
                      </a:r>
                      <a:r>
                        <a:rPr lang="en-US" sz="1800" dirty="0"/>
                        <a:t>kg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(2 000 кг)</a:t>
                      </a:r>
                    </a:p>
                    <a:p>
                      <a:pPr algn="ctr"/>
                      <a:r>
                        <a:rPr lang="ru-RU" sz="1800" dirty="0"/>
                        <a:t>6.7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800" baseline="0" dirty="0"/>
                        <a:t>mil</a:t>
                      </a:r>
                      <a:r>
                        <a:rPr lang="ru-RU" sz="1800" baseline="0" dirty="0"/>
                        <a:t>. </a:t>
                      </a:r>
                      <a:r>
                        <a:rPr lang="en-US" sz="1800" baseline="0" dirty="0" err="1"/>
                        <a:t>tbl</a:t>
                      </a:r>
                      <a:r>
                        <a:rPr lang="ru-RU" sz="1800" baseline="0" dirty="0"/>
                        <a:t>.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18.5</a:t>
                      </a:r>
                      <a:r>
                        <a:rPr lang="en-US" sz="1800" baseline="0" dirty="0"/>
                        <a:t>k ppl</a:t>
                      </a:r>
                      <a:r>
                        <a:rPr lang="ru-RU" sz="1800" baseline="0" dirty="0"/>
                        <a:t>/</a:t>
                      </a:r>
                      <a:r>
                        <a:rPr lang="en-US" sz="1800" baseline="0" dirty="0"/>
                        <a:t>year</a:t>
                      </a:r>
                      <a:endParaRPr lang="de-DE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329 $ /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800" baseline="0" dirty="0"/>
                        <a:t>kg</a:t>
                      </a:r>
                      <a:endParaRPr lang="ru-RU" sz="1800" baseline="0" dirty="0"/>
                    </a:p>
                    <a:p>
                      <a:pPr algn="ctr"/>
                      <a:r>
                        <a:rPr lang="ru-RU" sz="1800" baseline="0" dirty="0"/>
                        <a:t>(2 000 </a:t>
                      </a:r>
                      <a:r>
                        <a:rPr lang="en-US" sz="1800" baseline="0" dirty="0"/>
                        <a:t>kg</a:t>
                      </a:r>
                      <a:r>
                        <a:rPr lang="ru-RU" sz="1800" baseline="0" dirty="0"/>
                        <a:t>)</a:t>
                      </a:r>
                    </a:p>
                    <a:p>
                      <a:pPr algn="ctr"/>
                      <a:r>
                        <a:rPr lang="ru-RU" sz="1800" baseline="0" dirty="0"/>
                        <a:t>10 </a:t>
                      </a:r>
                      <a:r>
                        <a:rPr lang="en-US" sz="1800" baseline="0" dirty="0"/>
                        <a:t>mil</a:t>
                      </a:r>
                      <a:r>
                        <a:rPr lang="ru-RU" sz="1800" baseline="0" dirty="0"/>
                        <a:t>. </a:t>
                      </a:r>
                      <a:r>
                        <a:rPr lang="en-US" sz="1800" baseline="0" dirty="0" err="1"/>
                        <a:t>tbl</a:t>
                      </a:r>
                      <a:r>
                        <a:rPr lang="ru-RU" sz="1800" baseline="0" dirty="0"/>
                        <a:t>.</a:t>
                      </a:r>
                    </a:p>
                    <a:p>
                      <a:pPr algn="ctr"/>
                      <a:r>
                        <a:rPr lang="ru-RU" sz="1800" baseline="0" dirty="0"/>
                        <a:t>27.8</a:t>
                      </a:r>
                      <a:r>
                        <a:rPr lang="en-US" sz="1800" baseline="0" dirty="0"/>
                        <a:t>k ppl</a:t>
                      </a:r>
                      <a:r>
                        <a:rPr lang="ru-RU" sz="1800" baseline="0" dirty="0"/>
                        <a:t>/</a:t>
                      </a:r>
                      <a:r>
                        <a:rPr lang="en-US" sz="1800" baseline="0" dirty="0"/>
                        <a:t>year</a:t>
                      </a:r>
                      <a:endParaRPr lang="de-DE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98359" y="1601304"/>
            <a:ext cx="3869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TDF/FTC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726269" y="1992525"/>
            <a:ext cx="3869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Tenofovir – 300 mg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726269" y="2319825"/>
            <a:ext cx="3869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Emtricitabine – 200 mg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98359" y="3983619"/>
            <a:ext cx="5290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The cost of API per 1 tab – 0.1645 $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98359" y="4420103"/>
            <a:ext cx="5290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The cost of API per 30 tab – 4.935 $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98359" y="5293070"/>
            <a:ext cx="6573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Production of tablets and packaging of 30 tablets – 0.3 – 1.0 $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98361" y="4856586"/>
            <a:ext cx="7158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The cost of excipients per 30 tab – 0.1 – 0.2  $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8359" y="5729553"/>
            <a:ext cx="6573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itchFamily="49" charset="0"/>
              <a:defRPr sz="2400">
                <a:solidFill>
                  <a:schemeClr val="bg1"/>
                </a:solidFill>
                <a:latin typeface="Courier New" pitchFamily="49" charset="0"/>
                <a:cs typeface="Tahoma" pitchFamily="34" charset="0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  <a:cs typeface="Gotham Pro" panose="02000503040000020004" pitchFamily="2" charset="0"/>
              </a:rPr>
              <a:t>Production cost of 1 package Truvada – 5.3 – 6.0 $</a:t>
            </a:r>
          </a:p>
        </p:txBody>
      </p:sp>
      <p:sp>
        <p:nvSpPr>
          <p:cNvPr id="14" name="TextShape 1">
            <a:extLst>
              <a:ext uri="{FF2B5EF4-FFF2-40B4-BE49-F238E27FC236}">
                <a16:creationId xmlns:a16="http://schemas.microsoft.com/office/drawing/2014/main" id="{E3BF0FE7-B0E3-DE4E-90E8-3DC955C8696B}"/>
              </a:ext>
            </a:extLst>
          </p:cNvPr>
          <p:cNvSpPr txBox="1"/>
          <p:nvPr/>
        </p:nvSpPr>
        <p:spPr>
          <a:xfrm>
            <a:off x="160420" y="0"/>
            <a:ext cx="5784579" cy="590604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Production cost</a:t>
            </a:r>
          </a:p>
        </p:txBody>
      </p:sp>
    </p:spTree>
    <p:extLst>
      <p:ext uri="{BB962C8B-B14F-4D97-AF65-F5344CB8AC3E}">
        <p14:creationId xmlns:p14="http://schemas.microsoft.com/office/powerpoint/2010/main" val="181998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28C547-F372-D34A-901D-A479EEA5F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36237" y="6444749"/>
            <a:ext cx="2743200" cy="365125"/>
          </a:xfrm>
        </p:spPr>
        <p:txBody>
          <a:bodyPr/>
          <a:lstStyle/>
          <a:p>
            <a:fld id="{30F3CBEC-6A56-5445-AECC-484A561AAEC2}" type="slidenum">
              <a:rPr lang="de-DE" smtClean="0"/>
              <a:t>9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5F96599-F3F5-8A42-9DB1-0585DE9E9FE9}"/>
              </a:ext>
            </a:extLst>
          </p:cNvPr>
          <p:cNvSpPr txBox="1"/>
          <p:nvPr/>
        </p:nvSpPr>
        <p:spPr>
          <a:xfrm>
            <a:off x="2341446" y="2367171"/>
            <a:ext cx="75091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/>
              <a:t>Thank you very much</a:t>
            </a:r>
          </a:p>
          <a:p>
            <a:pPr algn="ctr"/>
            <a:r>
              <a:rPr lang="en-US" sz="6600" dirty="0"/>
              <a:t>for your attention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291406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Macintosh PowerPoint</Application>
  <PresentationFormat>Widescreen</PresentationFormat>
  <Paragraphs>87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 Schneider</dc:creator>
  <cp:lastModifiedBy>Raminta Stuikyte</cp:lastModifiedBy>
  <cp:revision>23</cp:revision>
  <dcterms:created xsi:type="dcterms:W3CDTF">2020-09-22T15:47:31Z</dcterms:created>
  <dcterms:modified xsi:type="dcterms:W3CDTF">2020-12-14T17:48:01Z</dcterms:modified>
</cp:coreProperties>
</file>