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12192000"/>
  <p:notesSz cx="6858000" cy="9144000"/>
  <p:embeddedFontLst>
    <p:embeddedFont>
      <p:font typeface="Open Sans Light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0" roundtripDataSignature="AMtx7mgcIafzXl0QBL28h+cah4wnOtPzH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8227827-5D15-4A38-BAA6-0BB265D295AC}">
  <a:tblStyle styleId="{F8227827-5D15-4A38-BAA6-0BB265D295AC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OpenSansLight-bold.fntdata"/><Relationship Id="rId16" Type="http://schemas.openxmlformats.org/officeDocument/2006/relationships/font" Target="fonts/OpenSansLight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Light-boldItalic.fntdata"/><Relationship Id="rId6" Type="http://schemas.openxmlformats.org/officeDocument/2006/relationships/slide" Target="slides/slide1.xml"/><Relationship Id="rId18" Type="http://schemas.openxmlformats.org/officeDocument/2006/relationships/font" Target="fonts/OpenSansLight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4" name="Google Shape;104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3" name="Google Shape;123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2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882FF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Open Sans Light"/>
              <a:buNone/>
            </a:pPr>
            <a:r>
              <a:rPr lang="en-US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Provision of ARVs in North Macedonia and their prices</a:t>
            </a:r>
            <a:endParaRPr/>
          </a:p>
        </p:txBody>
      </p:sp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Regional meeting on access to and prices of ARV drugs in SEE countries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15 December 2020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>
              <a:solidFill>
                <a:schemeClr val="lt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Andrej Senih</a:t>
            </a:r>
            <a:endParaRPr>
              <a:solidFill>
                <a:schemeClr val="lt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882FF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Open Sans Light"/>
              <a:buNone/>
            </a:pPr>
            <a:r>
              <a:rPr lang="en-US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Potential objectives on improving access to HIV medicines in N. Macedonia</a:t>
            </a:r>
            <a:endParaRPr/>
          </a:p>
        </p:txBody>
      </p:sp>
      <p:sp>
        <p:nvSpPr>
          <p:cNvPr id="145" name="Google Shape;145;p10"/>
          <p:cNvSpPr txBox="1"/>
          <p:nvPr>
            <p:ph idx="1" type="body"/>
          </p:nvPr>
        </p:nvSpPr>
        <p:spPr>
          <a:xfrm>
            <a:off x="838200" y="1825625"/>
            <a:ext cx="10148888" cy="488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solidFill>
                <a:schemeClr val="lt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4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Adjust government pricing methodology to limit unjustifiably high prices of generic medicines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4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Provide incentives for registration of generic ARVs, where possible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4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Advocate for patent exemption re. DTG and TDF/3TC/DTG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4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Introduce a clear procedure for budgeting for ARVs and improve strategic formulation of tenders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4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Optimize treatment regimens, in line with latest WHO and EACS guidelines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882FF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Open Sans Light"/>
              <a:buNone/>
            </a:pPr>
            <a:r>
              <a:rPr lang="en-US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Procurement practice</a:t>
            </a:r>
            <a:endParaRPr/>
          </a:p>
        </p:txBody>
      </p:sp>
      <p:sp>
        <p:nvSpPr>
          <p:cNvPr id="95" name="Google Shape;95;p2"/>
          <p:cNvSpPr txBox="1"/>
          <p:nvPr>
            <p:ph idx="1" type="body"/>
          </p:nvPr>
        </p:nvSpPr>
        <p:spPr>
          <a:xfrm>
            <a:off x="838200" y="1825625"/>
            <a:ext cx="10148888" cy="488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4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Source of funding for ARV treatment: </a:t>
            </a:r>
            <a:r>
              <a:rPr b="1" lang="en-US" sz="24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National HIV Program</a:t>
            </a:r>
            <a:r>
              <a:rPr lang="en-US" sz="24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(MoH) – since 2011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4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Procurement: </a:t>
            </a:r>
            <a:r>
              <a:rPr b="1" lang="en-US" sz="24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annual tender </a:t>
            </a:r>
            <a:r>
              <a:rPr lang="en-US" sz="24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conducted by Infectious Diseases Clinic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4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	– allows for </a:t>
            </a:r>
            <a:r>
              <a:rPr b="1" lang="en-US" sz="24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both registered and non-registered medicines</a:t>
            </a:r>
            <a:r>
              <a:rPr lang="en-US" sz="24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to apply, 	though registered products are given priority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4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	– requirement for non-registered products: WHO prequalification, FDA 	approval / tentative approval or registration by EU or other stringent 	regulatory authorities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34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882FF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Open Sans Light"/>
              <a:buNone/>
            </a:pPr>
            <a:r>
              <a:rPr lang="en-US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Cost per patient per year in 2020</a:t>
            </a:r>
            <a:endParaRPr/>
          </a:p>
        </p:txBody>
      </p:sp>
      <p:sp>
        <p:nvSpPr>
          <p:cNvPr id="101" name="Google Shape;101;p3"/>
          <p:cNvSpPr txBox="1"/>
          <p:nvPr>
            <p:ph idx="1" type="body"/>
          </p:nvPr>
        </p:nvSpPr>
        <p:spPr>
          <a:xfrm>
            <a:off x="838200" y="1825625"/>
            <a:ext cx="10515600" cy="488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b="1" lang="en-US" sz="24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Average cost per patient per year: </a:t>
            </a:r>
            <a:r>
              <a:rPr lang="en-US" sz="24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				c.</a:t>
            </a:r>
            <a:r>
              <a:rPr b="1" lang="en-US" sz="24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1,898 </a:t>
            </a:r>
            <a:r>
              <a:rPr lang="en-US" sz="24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EUR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solidFill>
                <a:schemeClr val="lt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4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Average cost PPPY for the most widely used regimen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4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(TDF/FTC/EFV</a:t>
            </a:r>
            <a:r>
              <a:rPr baseline="-25000" lang="en-US" sz="24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600</a:t>
            </a:r>
            <a:r>
              <a:rPr lang="en-US" sz="24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– 51% of patients): 				    </a:t>
            </a:r>
            <a:r>
              <a:rPr b="1" lang="en-US" sz="24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328 </a:t>
            </a:r>
            <a:r>
              <a:rPr lang="en-US" sz="24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EUR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solidFill>
                <a:schemeClr val="lt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solidFill>
                <a:schemeClr val="lt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4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(I.e. the average cost for 49% of patients is c. 3,468 EUR PPPY)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882FF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"/>
          <p:cNvSpPr txBox="1"/>
          <p:nvPr>
            <p:ph type="title"/>
          </p:nvPr>
        </p:nvSpPr>
        <p:spPr>
          <a:xfrm>
            <a:off x="885825" y="117484"/>
            <a:ext cx="10467975" cy="5813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Open Sans Light"/>
              <a:buNone/>
            </a:pPr>
            <a:r>
              <a:rPr b="1" lang="en-US" sz="22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Regimens in use in N. Macedonia and their cost </a:t>
            </a:r>
            <a:endParaRPr/>
          </a:p>
        </p:txBody>
      </p:sp>
      <p:graphicFrame>
        <p:nvGraphicFramePr>
          <p:cNvPr id="108" name="Google Shape;108;p4"/>
          <p:cNvGraphicFramePr/>
          <p:nvPr/>
        </p:nvGraphicFramePr>
        <p:xfrm>
          <a:off x="992438" y="77030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{F8227827-5D15-4A38-BAA6-0BB265D295AC}</a:tableStyleId>
              </a:tblPr>
              <a:tblGrid>
                <a:gridCol w="6024000"/>
                <a:gridCol w="2076450"/>
                <a:gridCol w="20383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Treatment regimen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Proportion of patients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Cost per patient per year in EUR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tenofovir disoproxil / emtricitabine / efavirenz</a:t>
                      </a:r>
                      <a:r>
                        <a:rPr baseline="-25000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600</a:t>
                      </a:r>
                      <a:r>
                        <a:rPr lang="en-US" sz="1600" u="none" cap="none" strike="noStrike">
                          <a:solidFill>
                            <a:schemeClr val="dk1"/>
                          </a:solidFill>
                        </a:rPr>
                        <a:t>  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51%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328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abacavir / lamivudine / dolutegravir</a:t>
                      </a:r>
                      <a:r>
                        <a:rPr lang="en-US" sz="1600">
                          <a:solidFill>
                            <a:schemeClr val="dk1"/>
                          </a:solidFill>
                        </a:rPr>
                        <a:t> 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11%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5,347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tenofovir disoproxil / emtricitabine + nevirapine</a:t>
                      </a:r>
                      <a:r>
                        <a:rPr baseline="30000" lang="en-US" sz="16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*</a:t>
                      </a:r>
                      <a:r>
                        <a:rPr lang="en-US" sz="1600">
                          <a:solidFill>
                            <a:srgbClr val="FF0000"/>
                          </a:solidFill>
                        </a:rPr>
                        <a:t> </a:t>
                      </a:r>
                      <a:endParaRPr sz="1600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11%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874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tenofovir disoproxil / emtricitabine + darunavir</a:t>
                      </a:r>
                      <a:r>
                        <a:rPr lang="en-US" sz="1600">
                          <a:solidFill>
                            <a:schemeClr val="dk1"/>
                          </a:solidFill>
                        </a:rPr>
                        <a:t> 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8%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1,549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tenofovir disoproxil / emtricitabine + raltegravir</a:t>
                      </a:r>
                      <a:r>
                        <a:rPr lang="en-US" sz="1600">
                          <a:solidFill>
                            <a:schemeClr val="dk1"/>
                          </a:solidFill>
                        </a:rPr>
                        <a:t> 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5%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4,100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tenofovir disoproxil / emtricitabine + dolutegravir</a:t>
                      </a:r>
                      <a:r>
                        <a:rPr lang="en-US" sz="1600">
                          <a:solidFill>
                            <a:schemeClr val="dk1"/>
                          </a:solidFill>
                        </a:rPr>
                        <a:t> 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3%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5,644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/>
                        <a:t>Other regimens used (individualized):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tenofovir disoproxil / emtricitabine / rilpivirine</a:t>
                      </a:r>
                      <a:endParaRPr sz="16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tenofovir disoproxil / emtricitabine + atazanavir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abacavir / lamivudine + nevirapine</a:t>
                      </a:r>
                      <a:r>
                        <a:rPr baseline="30000" lang="en-US" sz="16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*</a:t>
                      </a:r>
                      <a:endParaRPr sz="160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abacavir / lamivudine + efavirenz</a:t>
                      </a:r>
                      <a:r>
                        <a:rPr baseline="-25000"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600</a:t>
                      </a:r>
                      <a:r>
                        <a:rPr lang="en-US" sz="160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abacavir / lamivudine + darunavir</a:t>
                      </a:r>
                      <a:r>
                        <a:rPr baseline="30000" lang="en-US" sz="16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*</a:t>
                      </a:r>
                      <a:endParaRPr sz="160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abacavir / lamivudine + raltegravir</a:t>
                      </a:r>
                      <a:endParaRPr sz="16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abacavir / lamivudine + lopinavir/ritonavir</a:t>
                      </a:r>
                      <a:r>
                        <a:rPr baseline="30000" lang="en-US" sz="16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*</a:t>
                      </a:r>
                      <a:endParaRPr sz="160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tenofovir alafenamide / emtricitabine / elvitegravir / cobicistat</a:t>
                      </a:r>
                      <a:endParaRPr sz="16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tenofovir alafenamide / emtricitabine + darunavir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tenofovir alafenamide / emtricitabine + nevirapine</a:t>
                      </a:r>
                      <a:r>
                        <a:rPr baseline="30000" lang="en-US" sz="16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*</a:t>
                      </a:r>
                      <a:r>
                        <a:rPr lang="en-US" sz="1600">
                          <a:solidFill>
                            <a:srgbClr val="FF0000"/>
                          </a:solidFill>
                        </a:rPr>
                        <a:t> 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/>
                        <a:t>&lt;12%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/>
                        <a:t>4,600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 gridSpan="3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>
                          <a:solidFill>
                            <a:srgbClr val="FF0000"/>
                          </a:solidFill>
                        </a:rPr>
                        <a:t>*regimens not listed among the recommended/preferred or alternative regimens in either WHO or EACS Guidelines </a:t>
                      </a:r>
                      <a:endParaRPr sz="1200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 anchor="ctr"/>
                </a:tc>
                <a:tc hMerge="1"/>
                <a:tc hMerge="1"/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882FF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"/>
          <p:cNvSpPr txBox="1"/>
          <p:nvPr>
            <p:ph type="title"/>
          </p:nvPr>
        </p:nvSpPr>
        <p:spPr>
          <a:xfrm>
            <a:off x="885825" y="131772"/>
            <a:ext cx="10467975" cy="5813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Open Sans Light"/>
              <a:buNone/>
            </a:pPr>
            <a:r>
              <a:rPr lang="en-US" sz="24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Regimens in use in N. Macedonia – </a:t>
            </a:r>
            <a:r>
              <a:rPr b="1" lang="en-US" sz="24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registered</a:t>
            </a:r>
            <a:r>
              <a:rPr lang="en-US" sz="24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vs. </a:t>
            </a:r>
            <a:r>
              <a:rPr b="1" lang="en-US" sz="24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non-registered</a:t>
            </a:r>
            <a:r>
              <a:rPr lang="en-US" sz="24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products 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graphicFrame>
        <p:nvGraphicFramePr>
          <p:cNvPr id="114" name="Google Shape;114;p5"/>
          <p:cNvGraphicFramePr/>
          <p:nvPr/>
        </p:nvGraphicFramePr>
        <p:xfrm>
          <a:off x="992438" y="77030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{F8227827-5D15-4A38-BAA6-0BB265D295AC}</a:tableStyleId>
              </a:tblPr>
              <a:tblGrid>
                <a:gridCol w="6024000"/>
                <a:gridCol w="2076450"/>
                <a:gridCol w="20383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Treatment regimen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Proportion of patients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Cost per patient per year in EUR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tenofovir disoproxil / emtricitabine / efavirenz</a:t>
                      </a:r>
                      <a:r>
                        <a:rPr baseline="-25000" lang="en-US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600</a:t>
                      </a:r>
                      <a:r>
                        <a:rPr lang="en-US" sz="1600">
                          <a:solidFill>
                            <a:srgbClr val="0070C0"/>
                          </a:solidFill>
                        </a:rPr>
                        <a:t>  </a:t>
                      </a:r>
                      <a:endParaRPr sz="1600">
                        <a:solidFill>
                          <a:srgbClr val="0070C0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51%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328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abacavir / lamivudine / dolutegravir</a:t>
                      </a:r>
                      <a:r>
                        <a:rPr lang="en-US" sz="1600">
                          <a:solidFill>
                            <a:srgbClr val="0070C0"/>
                          </a:solidFill>
                        </a:rPr>
                        <a:t> </a:t>
                      </a:r>
                      <a:endParaRPr sz="1600">
                        <a:solidFill>
                          <a:srgbClr val="0070C0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11%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5,347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tenofovir disoproxil / emtricitabine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</a:t>
                      </a:r>
                      <a:r>
                        <a:rPr lang="en-US" sz="16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60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nevirapine</a:t>
                      </a:r>
                      <a:endParaRPr sz="1600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11%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874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tenofovir disoproxil / emtricitabine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</a:t>
                      </a:r>
                      <a:r>
                        <a:rPr lang="en-US" sz="16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darunavir</a:t>
                      </a:r>
                      <a:r>
                        <a:rPr lang="en-US" sz="1600">
                          <a:solidFill>
                            <a:srgbClr val="0070C0"/>
                          </a:solidFill>
                        </a:rPr>
                        <a:t> </a:t>
                      </a:r>
                      <a:endParaRPr sz="1600">
                        <a:solidFill>
                          <a:srgbClr val="0070C0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8%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1,549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tenofovir disoproxil / emtricitabine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</a:t>
                      </a:r>
                      <a:r>
                        <a:rPr lang="en-US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60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raltegravir</a:t>
                      </a:r>
                      <a:r>
                        <a:rPr lang="en-US" sz="1600">
                          <a:solidFill>
                            <a:srgbClr val="C00000"/>
                          </a:solidFill>
                        </a:rPr>
                        <a:t> </a:t>
                      </a:r>
                      <a:endParaRPr sz="1600">
                        <a:solidFill>
                          <a:srgbClr val="C00000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5%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4,100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tenofovir disoproxil / emtricitabine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</a:t>
                      </a:r>
                      <a:r>
                        <a:rPr lang="en-US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dolutegravir</a:t>
                      </a:r>
                      <a:r>
                        <a:rPr lang="en-US" sz="1600">
                          <a:solidFill>
                            <a:srgbClr val="0070C0"/>
                          </a:solidFill>
                        </a:rPr>
                        <a:t> </a:t>
                      </a:r>
                      <a:endParaRPr sz="1600">
                        <a:solidFill>
                          <a:srgbClr val="0070C0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3%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5,644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/>
                        <a:t>Other regimens used (individualized):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tenofovir disoproxil / emtricitabine / rilpivirine</a:t>
                      </a:r>
                      <a:endParaRPr sz="1600">
                        <a:solidFill>
                          <a:srgbClr val="0070C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tenofovir disoproxil / emtricitabine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</a:t>
                      </a:r>
                      <a:r>
                        <a:rPr lang="en-US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60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atazanavir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abacavir / lamivudine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</a:t>
                      </a:r>
                      <a:r>
                        <a:rPr lang="en-US" sz="16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60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nevirapine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abacavir / lamivudine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</a:t>
                      </a:r>
                      <a:r>
                        <a:rPr lang="en-US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60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efavirenz</a:t>
                      </a:r>
                      <a:r>
                        <a:rPr baseline="-25000" lang="en-US" sz="160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600</a:t>
                      </a:r>
                      <a:r>
                        <a:rPr lang="en-US" sz="160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abacavir / lamivudine + darunavir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abacavir / lamivudine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</a:t>
                      </a:r>
                      <a:r>
                        <a:rPr lang="en-US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60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raltegravir</a:t>
                      </a:r>
                      <a:endParaRPr sz="1600">
                        <a:solidFill>
                          <a:srgbClr val="C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abacavir / lamivudine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</a:t>
                      </a:r>
                      <a:r>
                        <a:rPr lang="en-US" sz="16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60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lopinavir/ritonavir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tenofovir alafenamide / emtricitabine / elvitegravir / cobicistat</a:t>
                      </a:r>
                      <a:endParaRPr sz="1600">
                        <a:solidFill>
                          <a:srgbClr val="C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tenofovir alafenamide / emtricitabine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</a:t>
                      </a:r>
                      <a:r>
                        <a:rPr lang="en-US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darunavir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tenofovir alafenamide / emtricitabine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 </a:t>
                      </a:r>
                      <a:r>
                        <a:rPr lang="en-US" sz="160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nevirapine</a:t>
                      </a:r>
                      <a:endParaRPr sz="1600">
                        <a:solidFill>
                          <a:srgbClr val="C00000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/>
                        <a:t>&lt;12%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/>
                        <a:t>4,600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</a:tr>
              <a:tr h="370850">
                <a:tc gridSpan="3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REGISTERED</a:t>
                      </a:r>
                      <a:r>
                        <a:rPr lang="en-US" sz="12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vs.</a:t>
                      </a:r>
                      <a:r>
                        <a:rPr lang="en-US" sz="12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20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NON-REGISTERED</a:t>
                      </a:r>
                      <a:endParaRPr/>
                    </a:p>
                  </a:txBody>
                  <a:tcPr marT="45725" marB="45725" marR="91450" marL="91450" anchor="ctr"/>
                </a:tc>
                <a:tc hMerge="1"/>
                <a:tc hMerge="1"/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882FF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"/>
          <p:cNvSpPr txBox="1"/>
          <p:nvPr>
            <p:ph type="title"/>
          </p:nvPr>
        </p:nvSpPr>
        <p:spPr>
          <a:xfrm>
            <a:off x="885824" y="131772"/>
            <a:ext cx="10467975" cy="5813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Open Sans Light"/>
              <a:buNone/>
            </a:pPr>
            <a:r>
              <a:rPr lang="en-US" sz="22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Regimens in use in N. Macedonia – </a:t>
            </a:r>
            <a:r>
              <a:rPr b="1" lang="en-US" sz="22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originator </a:t>
            </a:r>
            <a:r>
              <a:rPr lang="en-US" sz="22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vs. </a:t>
            </a:r>
            <a:r>
              <a:rPr b="1" lang="en-US" sz="22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generic </a:t>
            </a:r>
            <a:r>
              <a:rPr lang="en-US" sz="22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products</a:t>
            </a:r>
            <a:endParaRPr sz="22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graphicFrame>
        <p:nvGraphicFramePr>
          <p:cNvPr id="120" name="Google Shape;120;p6"/>
          <p:cNvGraphicFramePr/>
          <p:nvPr/>
        </p:nvGraphicFramePr>
        <p:xfrm>
          <a:off x="992438" y="77030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{F8227827-5D15-4A38-BAA6-0BB265D295AC}</a:tableStyleId>
              </a:tblPr>
              <a:tblGrid>
                <a:gridCol w="6024000"/>
                <a:gridCol w="2076450"/>
                <a:gridCol w="20383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Treatment regimen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Proportion of patients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Cost per patient per year in EUR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tenofovir disoproxil / emtricitabine / efavirenz</a:t>
                      </a:r>
                      <a:r>
                        <a:rPr baseline="-25000" lang="en-US" sz="16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600</a:t>
                      </a:r>
                      <a:r>
                        <a:rPr lang="en-US" sz="1600">
                          <a:solidFill>
                            <a:srgbClr val="00B050"/>
                          </a:solidFill>
                        </a:rPr>
                        <a:t>  </a:t>
                      </a:r>
                      <a:endParaRPr sz="1600">
                        <a:solidFill>
                          <a:srgbClr val="00B050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51%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328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abacavir / lamivudine / dolutegravir</a:t>
                      </a:r>
                      <a:r>
                        <a:rPr lang="en-US" sz="1600">
                          <a:solidFill>
                            <a:srgbClr val="7030A0"/>
                          </a:solidFill>
                        </a:rPr>
                        <a:t> </a:t>
                      </a:r>
                      <a:endParaRPr sz="1600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11%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5,347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tenofovir disoproxil / emtricitabine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</a:t>
                      </a:r>
                      <a:r>
                        <a:rPr lang="en-US" sz="16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6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nevirapine</a:t>
                      </a:r>
                      <a:endParaRPr sz="1600">
                        <a:solidFill>
                          <a:srgbClr val="00B050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11%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874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tenofovir disoproxil / emtricitabine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</a:t>
                      </a:r>
                      <a:r>
                        <a:rPr lang="en-US" sz="16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darunavir</a:t>
                      </a:r>
                      <a:r>
                        <a:rPr lang="en-US" sz="1600">
                          <a:solidFill>
                            <a:srgbClr val="00B050"/>
                          </a:solidFill>
                        </a:rPr>
                        <a:t> </a:t>
                      </a:r>
                      <a:endParaRPr sz="1600">
                        <a:solidFill>
                          <a:srgbClr val="00B050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8%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1,549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tenofovir disoproxil / emtricitabine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</a:t>
                      </a:r>
                      <a:r>
                        <a:rPr lang="en-US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60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raltegravir</a:t>
                      </a:r>
                      <a:r>
                        <a:rPr lang="en-US" sz="1600">
                          <a:solidFill>
                            <a:srgbClr val="7030A0"/>
                          </a:solidFill>
                        </a:rPr>
                        <a:t> </a:t>
                      </a:r>
                      <a:endParaRPr sz="1600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5%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4,100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tenofovir disoproxil / emtricitabine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</a:t>
                      </a:r>
                      <a:r>
                        <a:rPr lang="en-US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60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dolutegravir</a:t>
                      </a:r>
                      <a:r>
                        <a:rPr lang="en-US" sz="1600">
                          <a:solidFill>
                            <a:srgbClr val="7030A0"/>
                          </a:solidFill>
                        </a:rPr>
                        <a:t> </a:t>
                      </a:r>
                      <a:endParaRPr sz="1600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3%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5,644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/>
                        <a:t>Other regimens used (individualized):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tenofovir disoproxil / emtricitabine / rilpivirine</a:t>
                      </a:r>
                      <a:endParaRPr sz="1600">
                        <a:solidFill>
                          <a:srgbClr val="7030A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tenofovir disoproxil / emtricitabine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</a:t>
                      </a:r>
                      <a:r>
                        <a:rPr lang="en-US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6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atazanavir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abacavir / lamivudine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</a:t>
                      </a:r>
                      <a:r>
                        <a:rPr lang="en-US" sz="16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6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nevirapine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abacavir / lamivudine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</a:t>
                      </a:r>
                      <a:r>
                        <a:rPr lang="en-US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6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efavirenz</a:t>
                      </a:r>
                      <a:r>
                        <a:rPr baseline="-25000" lang="en-US" sz="16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600</a:t>
                      </a:r>
                      <a:r>
                        <a:rPr lang="en-US" sz="1600">
                          <a:solidFill>
                            <a:srgbClr val="C55A11"/>
                          </a:solidFill>
                        </a:rPr>
                        <a:t> </a:t>
                      </a:r>
                      <a:r>
                        <a:rPr lang="en-US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abacavir / lamivudine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</a:t>
                      </a:r>
                      <a:r>
                        <a:rPr lang="en-US" sz="16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6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darunavir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abacavir / lamivudine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</a:t>
                      </a:r>
                      <a:r>
                        <a:rPr lang="en-US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60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raltegravir</a:t>
                      </a:r>
                      <a:endParaRPr sz="1600">
                        <a:solidFill>
                          <a:srgbClr val="7030A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abacavir / lamivudine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</a:t>
                      </a:r>
                      <a:r>
                        <a:rPr lang="en-US" sz="16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6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lopinavir/ritonavir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tenofovir alafenamide / emtricitabine / elvitegravir / cobicistat</a:t>
                      </a:r>
                      <a:endParaRPr sz="1600">
                        <a:solidFill>
                          <a:srgbClr val="7030A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tenofovir alafenamide / emtricitabine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</a:t>
                      </a:r>
                      <a:r>
                        <a:rPr lang="en-US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6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darunavir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tenofovir alafenamide / emtricitabine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 </a:t>
                      </a:r>
                      <a:r>
                        <a:rPr lang="en-US" sz="16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nevirapine</a:t>
                      </a:r>
                      <a:endParaRPr sz="1600">
                        <a:solidFill>
                          <a:srgbClr val="00B050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/>
                        <a:t>&lt;12%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/>
                        <a:t>4,600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</a:tr>
              <a:tr h="370850">
                <a:tc gridSpan="3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030A0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ORIGINATOR</a:t>
                      </a:r>
                      <a:r>
                        <a:rPr lang="en-US" sz="12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vs. </a:t>
                      </a:r>
                      <a:r>
                        <a:rPr lang="en-US" sz="12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GENERIC</a:t>
                      </a:r>
                      <a:endParaRPr sz="1200">
                        <a:solidFill>
                          <a:srgbClr val="7030A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/>
                </a:tc>
                <a:tc hMerge="1"/>
                <a:tc hMerge="1"/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882FF"/>
        </a:solid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/>
          <p:nvPr>
            <p:ph type="title"/>
          </p:nvPr>
        </p:nvSpPr>
        <p:spPr>
          <a:xfrm>
            <a:off x="838200" y="93657"/>
            <a:ext cx="10515600" cy="377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Open Sans Light"/>
              <a:buNone/>
            </a:pPr>
            <a:r>
              <a:rPr lang="en-US" sz="22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Price of individual ARV medicines per monthly package</a:t>
            </a:r>
            <a:endParaRPr/>
          </a:p>
        </p:txBody>
      </p:sp>
      <p:graphicFrame>
        <p:nvGraphicFramePr>
          <p:cNvPr id="127" name="Google Shape;127;p7"/>
          <p:cNvGraphicFramePr/>
          <p:nvPr/>
        </p:nvGraphicFramePr>
        <p:xfrm>
          <a:off x="-1" y="52785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{F8227827-5D15-4A38-BAA6-0BB265D295AC}</a:tableStyleId>
              </a:tblPr>
              <a:tblGrid>
                <a:gridCol w="1516125"/>
                <a:gridCol w="6356275"/>
                <a:gridCol w="4319575"/>
              </a:tblGrid>
              <a:tr h="3775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medicine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price per monthly package in EUR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425725">
                <a:tc rowSpan="8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chemeClr val="lt1"/>
                          </a:solidFill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registered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>
                          <a:solidFill>
                            <a:srgbClr val="00B050"/>
                          </a:solidFill>
                        </a:rPr>
                        <a:t>tenofovir disoproxil / emtricitabine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</a:rPr>
                        <a:t>20.10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D8E2F3"/>
                    </a:solidFill>
                  </a:tcPr>
                </a:tc>
              </a:tr>
              <a:tr h="39525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>
                          <a:solidFill>
                            <a:srgbClr val="00B050"/>
                          </a:solidFill>
                        </a:rPr>
                        <a:t>tenofovir disoproxil / emtricitabine / efavirenz600</a:t>
                      </a:r>
                      <a:endParaRPr sz="1600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 anchor="ctr"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</a:rPr>
                        <a:t>27.28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D8E2F3"/>
                    </a:solidFill>
                  </a:tcPr>
                </a:tc>
              </a:tr>
              <a:tr h="39525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030A0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>
                          <a:solidFill>
                            <a:srgbClr val="7030A0"/>
                          </a:solidFill>
                        </a:rPr>
                        <a:t>tenofovir disoproxil / emtricitabine / rilpivirine</a:t>
                      </a:r>
                      <a:endParaRPr sz="1600">
                        <a:solidFill>
                          <a:srgbClr val="00B050"/>
                        </a:solidFill>
                      </a:endParaRPr>
                    </a:p>
                  </a:txBody>
                  <a:tcPr marT="45725" marB="45725" marR="91450" marL="91450" anchor="ctr"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</a:rPr>
                        <a:t>603.49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D8E2F3"/>
                    </a:solidFill>
                  </a:tcPr>
                </a:tc>
              </a:tr>
              <a:tr h="39525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>
                          <a:solidFill>
                            <a:srgbClr val="00B050"/>
                          </a:solidFill>
                        </a:rPr>
                        <a:t>abacavir / lamivudine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</a:rPr>
                        <a:t>193.49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D8E2F3"/>
                    </a:solidFill>
                  </a:tcPr>
                </a:tc>
              </a:tr>
              <a:tr h="39525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030A0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>
                          <a:solidFill>
                            <a:srgbClr val="7030A0"/>
                          </a:solidFill>
                        </a:rPr>
                        <a:t>abacavir / lamivudine / dolutegravir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</a:rPr>
                        <a:t>445.59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D8E2F3"/>
                    </a:solidFill>
                  </a:tcPr>
                </a:tc>
              </a:tr>
              <a:tr h="414325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>
                          <a:solidFill>
                            <a:srgbClr val="00B050"/>
                          </a:solidFill>
                        </a:rPr>
                        <a:t>efavirenz</a:t>
                      </a:r>
                      <a:r>
                        <a:rPr baseline="-25000" lang="en-US" sz="1600">
                          <a:solidFill>
                            <a:srgbClr val="00B050"/>
                          </a:solidFill>
                        </a:rPr>
                        <a:t>600</a:t>
                      </a:r>
                      <a:endParaRPr sz="1600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 anchor="ctr"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</a:rPr>
                        <a:t>42.48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D8E2F3"/>
                    </a:solidFill>
                  </a:tcPr>
                </a:tc>
              </a:tr>
              <a:tr h="414325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030A0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>
                          <a:solidFill>
                            <a:srgbClr val="7030A0"/>
                          </a:solidFill>
                        </a:rPr>
                        <a:t>dolutegravir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</a:rPr>
                        <a:t>450.27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D8E2F3"/>
                    </a:solidFill>
                  </a:tcPr>
                </a:tc>
              </a:tr>
              <a:tr h="414325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>
                          <a:solidFill>
                            <a:srgbClr val="00B050"/>
                          </a:solidFill>
                        </a:rPr>
                        <a:t>darunavir</a:t>
                      </a:r>
                      <a:endParaRPr sz="1600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 anchor="ctr"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</a:rPr>
                        <a:t>109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D8E2F3"/>
                    </a:solidFill>
                  </a:tcPr>
                </a:tc>
              </a:tr>
              <a:tr h="445475">
                <a:tc rowSpan="6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800"/>
                        <a:buFont typeface="Open Sans Light"/>
                        <a:buNone/>
                      </a:pPr>
                      <a:r>
                        <a:rPr b="1" i="0" lang="en-US" sz="1800" u="none" cap="none" strike="noStrike">
                          <a:solidFill>
                            <a:srgbClr val="FFFFFF"/>
                          </a:solidFill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not registered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B050"/>
                          </a:solidFill>
                        </a:rPr>
                        <a:t>nevirapine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</a:rPr>
                        <a:t>52.70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D8E2F3"/>
                    </a:solidFill>
                  </a:tcPr>
                </a:tc>
              </a:tr>
              <a:tr h="37690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>
                          <a:solidFill>
                            <a:srgbClr val="00B050"/>
                          </a:solidFill>
                        </a:rPr>
                        <a:t>atazanavir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</a:rPr>
                        <a:t>427.55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D8E2F3"/>
                    </a:solidFill>
                  </a:tcPr>
                </a:tc>
              </a:tr>
              <a:tr h="37690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>
                          <a:solidFill>
                            <a:srgbClr val="00B050"/>
                          </a:solidFill>
                        </a:rPr>
                        <a:t>lopinavir/ritonavir</a:t>
                      </a:r>
                      <a:endParaRPr sz="1600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 anchor="ctr"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</a:rPr>
                        <a:t>238.96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D8E2F3"/>
                    </a:solidFill>
                  </a:tcPr>
                </a:tc>
              </a:tr>
              <a:tr h="37690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030A0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>
                          <a:solidFill>
                            <a:srgbClr val="7030A0"/>
                          </a:solidFill>
                        </a:rPr>
                        <a:t>raltegravir</a:t>
                      </a:r>
                      <a:endParaRPr sz="1600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 anchor="ctr"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</a:rPr>
                        <a:t>321.61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D8E2F3"/>
                    </a:solidFill>
                  </a:tcPr>
                </a:tc>
              </a:tr>
              <a:tr h="37690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030A0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>
                          <a:solidFill>
                            <a:srgbClr val="7030A0"/>
                          </a:solidFill>
                        </a:rPr>
                        <a:t>tenofovir alafenamide /  emtricitabine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</a:rPr>
                        <a:t>525.22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D8E2F3"/>
                    </a:solidFill>
                  </a:tcPr>
                </a:tc>
              </a:tr>
              <a:tr h="37690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030A0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>
                          <a:solidFill>
                            <a:srgbClr val="7030A0"/>
                          </a:solidFill>
                        </a:rPr>
                        <a:t>tenofovir alafenamide /  emtricitabine / elvitegravir / cobicistat</a:t>
                      </a:r>
                      <a:endParaRPr sz="1600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 anchor="ctr"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dk1"/>
                          </a:solidFill>
                        </a:rPr>
                        <a:t>804.56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D8E2F3"/>
                    </a:solidFill>
                  </a:tcPr>
                </a:tc>
              </a:tr>
              <a:tr h="376900">
                <a:tc gridSpan="3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030A0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ORIGINATOR</a:t>
                      </a:r>
                      <a:r>
                        <a:rPr lang="en-US" sz="12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vs. </a:t>
                      </a:r>
                      <a:r>
                        <a:rPr lang="en-US" sz="12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GENERIC</a:t>
                      </a:r>
                      <a:endParaRPr sz="1200">
                        <a:solidFill>
                          <a:srgbClr val="7030A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solidFill>
                      <a:srgbClr val="D8E2F3"/>
                    </a:solidFill>
                  </a:tcPr>
                </a:tc>
                <a:tc hMerge="1"/>
                <a:tc hMerge="1"/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882FF"/>
        </a:solid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Open Sans Light"/>
              <a:buNone/>
            </a:pPr>
            <a:r>
              <a:rPr lang="en-US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Key challenges</a:t>
            </a:r>
            <a:endParaRPr/>
          </a:p>
        </p:txBody>
      </p:sp>
      <p:sp>
        <p:nvSpPr>
          <p:cNvPr id="133" name="Google Shape;133;p8"/>
          <p:cNvSpPr txBox="1"/>
          <p:nvPr>
            <p:ph idx="1" type="body"/>
          </p:nvPr>
        </p:nvSpPr>
        <p:spPr>
          <a:xfrm>
            <a:off x="838200" y="1825624"/>
            <a:ext cx="10515600" cy="5032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5"/>
              <a:buNone/>
            </a:pPr>
            <a:r>
              <a:rPr lang="en-US" sz="2405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Lack of interest to register ARVs 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2405"/>
              <a:buNone/>
            </a:pPr>
            <a:r>
              <a:rPr lang="en-US" sz="2405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Low quantities of procured ARVs lead to high prices for generic medicines 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2405"/>
              <a:buNone/>
            </a:pPr>
            <a:r>
              <a:rPr lang="en-US" sz="2405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Pricing methodology allows for relatively high prices of generic medicines: 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2405"/>
              <a:buNone/>
            </a:pPr>
            <a:r>
              <a:rPr lang="en-US" sz="2405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	e.g. registered price of TDF by Emcure is 91 EUR per month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2405"/>
              <a:buNone/>
            </a:pPr>
            <a:r>
              <a:rPr lang="en-US" sz="2405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Patent protection on key ARVs – e.g. DTG and TDF/3TC/DTG – as well as applicable data exclusivity and market exclusivity provisions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2405"/>
              <a:buNone/>
            </a:pPr>
            <a:r>
              <a:rPr lang="en-US" sz="2405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Budgeting for ARVs does not follow actual costs nor annual increase of patients who need to start treatment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ts val="2405"/>
              <a:buNone/>
            </a:pPr>
            <a:r>
              <a:rPr lang="en-US" sz="2405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	e.g. budget for ARVs has not increased for 3 years in a row (2019-2021), while 	# of patients increased by 50%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34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t/>
            </a:r>
            <a:endParaRPr sz="259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882FF"/>
        </a:solid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Open Sans Light"/>
              <a:buNone/>
            </a:pPr>
            <a:r>
              <a:rPr lang="en-US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Lessons learnt from previous procurement practices</a:t>
            </a:r>
            <a:endParaRPr/>
          </a:p>
        </p:txBody>
      </p:sp>
      <p:sp>
        <p:nvSpPr>
          <p:cNvPr id="139" name="Google Shape;139;p9"/>
          <p:cNvSpPr txBox="1"/>
          <p:nvPr>
            <p:ph idx="1" type="body"/>
          </p:nvPr>
        </p:nvSpPr>
        <p:spPr>
          <a:xfrm>
            <a:off x="838200" y="1825625"/>
            <a:ext cx="10148888" cy="488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4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Strategizing around how tenders are formulated is very important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4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4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Encouraging the entry of generic products where possible has worked through local distributors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solidFill>
                <a:schemeClr val="lt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4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Collaboration between Clinic and patient organization has helped helped institute regular national procurements of ARVs, relying on lower-priced generic medicines where possible and significantly improve treatment options over the last 7 years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2020-12-13T12:13:21Z</dcterms:created>
  <dc:creator>Andrej Senih</dc:creator>
</cp:coreProperties>
</file>