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h0LqKCNcXHC3pM6YIk+PFgTGmsT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5" name="Google Shape;14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https://health-observatory.ro/wp-content/uploads/2019/11/The-Romanian-HIV-National-Program_Description-of-a-Maze_Policy-Report.pdf </a:t>
            </a:r>
            <a:endParaRPr/>
          </a:p>
        </p:txBody>
      </p:sp>
      <p:sp>
        <p:nvSpPr>
          <p:cNvPr id="146" name="Google Shape;146;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Both types of procurements (Figure 2) ensure that the MoH can purchase the needed treatment/diagnosis kits at much lower prices than would have been the case if institutions/hospitals that implement the national HIV programs made purchases on their own</a:t>
            </a:r>
            <a:endParaRPr/>
          </a:p>
          <a:p>
            <a:pPr indent="0" lvl="0" marL="0" rtl="0" algn="l">
              <a:spcBef>
                <a:spcPts val="0"/>
              </a:spcBef>
              <a:spcAft>
                <a:spcPts val="0"/>
              </a:spcAft>
              <a:buNone/>
            </a:pPr>
            <a:r>
              <a:t/>
            </a:r>
            <a:endParaRPr/>
          </a:p>
        </p:txBody>
      </p:sp>
      <p:sp>
        <p:nvSpPr>
          <p:cNvPr id="172" name="Google Shape;172;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6" name="Shape 26"/>
        <p:cNvGrpSpPr/>
        <p:nvPr/>
      </p:nvGrpSpPr>
      <p:grpSpPr>
        <a:xfrm>
          <a:off x="0" y="0"/>
          <a:ext cx="0" cy="0"/>
          <a:chOff x="0" y="0"/>
          <a:chExt cx="0" cy="0"/>
        </a:xfrm>
      </p:grpSpPr>
      <p:grpSp>
        <p:nvGrpSpPr>
          <p:cNvPr id="27" name="Google Shape;27;p13"/>
          <p:cNvGrpSpPr/>
          <p:nvPr/>
        </p:nvGrpSpPr>
        <p:grpSpPr>
          <a:xfrm>
            <a:off x="0" y="-8467"/>
            <a:ext cx="12192000" cy="6866467"/>
            <a:chOff x="0" y="-8467"/>
            <a:chExt cx="12192000" cy="6866467"/>
          </a:xfrm>
        </p:grpSpPr>
        <p:cxnSp>
          <p:nvCxnSpPr>
            <p:cNvPr id="28" name="Google Shape;28;p13"/>
            <p:cNvCxnSpPr/>
            <p:nvPr/>
          </p:nvCxnSpPr>
          <p:spPr>
            <a:xfrm>
              <a:off x="9371012"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29" name="Google Shape;29;p13"/>
            <p:cNvCxnSpPr/>
            <p:nvPr/>
          </p:nvCxnSpPr>
          <p:spPr>
            <a:xfrm flipH="1">
              <a:off x="7425267" y="3681413"/>
              <a:ext cx="4763558" cy="3176587"/>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30" name="Google Shape;30;p13"/>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31" name="Google Shape;31;p13"/>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2" name="Google Shape;32;p13"/>
            <p:cNvSpPr/>
            <p:nvPr/>
          </p:nvSpPr>
          <p:spPr>
            <a:xfrm>
              <a:off x="8932333" y="3048000"/>
              <a:ext cx="3259667" cy="3810000"/>
            </a:xfrm>
            <a:prstGeom prst="triangle">
              <a:avLst>
                <a:gd fmla="val 100000" name="adj"/>
              </a:avLst>
            </a:prstGeom>
            <a:solidFill>
              <a:schemeClr val="accent1">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3"/>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EA3C9E">
                <a:alpha val="49803"/>
              </a:srgbClr>
            </a:solidFill>
            <a:ln>
              <a:noFill/>
            </a:ln>
          </p:spPr>
        </p:sp>
        <p:sp>
          <p:nvSpPr>
            <p:cNvPr id="34" name="Google Shape;34;p13"/>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EA3C9E">
                <a:alpha val="69803"/>
              </a:srgbClr>
            </a:solidFill>
            <a:ln>
              <a:noFill/>
            </a:ln>
          </p:spPr>
        </p:sp>
        <p:sp>
          <p:nvSpPr>
            <p:cNvPr id="35" name="Google Shape;35;p13"/>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B2126C">
                <a:alpha val="80000"/>
              </a:srgbClr>
            </a:solidFill>
            <a:ln>
              <a:noFill/>
            </a:ln>
          </p:spPr>
        </p:sp>
        <p:sp>
          <p:nvSpPr>
            <p:cNvPr id="36" name="Google Shape;36;p13"/>
            <p:cNvSpPr/>
            <p:nvPr/>
          </p:nvSpPr>
          <p:spPr>
            <a:xfrm>
              <a:off x="10371666" y="3589867"/>
              <a:ext cx="1817159" cy="3268133"/>
            </a:xfrm>
            <a:prstGeom prst="triangle">
              <a:avLst>
                <a:gd fmla="val 100000" name="adj"/>
              </a:avLst>
            </a:prstGeom>
            <a:solidFill>
              <a:srgbClr val="B2126C">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13"/>
            <p:cNvSpPr/>
            <p:nvPr/>
          </p:nvSpPr>
          <p:spPr>
            <a:xfrm rot="10800000">
              <a:off x="0" y="0"/>
              <a:ext cx="842596" cy="5666154"/>
            </a:xfrm>
            <a:prstGeom prst="triangle">
              <a:avLst>
                <a:gd fmla="val 100000" name="adj"/>
              </a:avLst>
            </a:prstGeom>
            <a:solidFill>
              <a:srgbClr val="EA3C9E">
                <a:alpha val="6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 name="Google Shape;38;p13"/>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rgbClr val="EA3C9E"/>
              </a:buClr>
              <a:buSzPts val="5400"/>
              <a:buFont typeface="Trebuchet MS"/>
              <a:buNone/>
              <a:defRPr sz="5400">
                <a:solidFill>
                  <a:srgbClr val="EA3C9E"/>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40" name="Google Shape;40;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4" name="Shape 94"/>
        <p:cNvGrpSpPr/>
        <p:nvPr/>
      </p:nvGrpSpPr>
      <p:grpSpPr>
        <a:xfrm>
          <a:off x="0" y="0"/>
          <a:ext cx="0" cy="0"/>
          <a:chOff x="0" y="0"/>
          <a:chExt cx="0" cy="0"/>
        </a:xfrm>
      </p:grpSpPr>
      <p:sp>
        <p:nvSpPr>
          <p:cNvPr id="95" name="Google Shape;95;p22"/>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2"/>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7" name="Google Shape;97;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00" name="Shape 100"/>
        <p:cNvGrpSpPr/>
        <p:nvPr/>
      </p:nvGrpSpPr>
      <p:grpSpPr>
        <a:xfrm>
          <a:off x="0" y="0"/>
          <a:ext cx="0" cy="0"/>
          <a:chOff x="0" y="0"/>
          <a:chExt cx="0" cy="0"/>
        </a:xfrm>
      </p:grpSpPr>
      <p:sp>
        <p:nvSpPr>
          <p:cNvPr id="101" name="Google Shape;101;p23"/>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3"/>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03" name="Google Shape;103;p23"/>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4" name="Google Shape;104;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07" name="Google Shape;107;p23"/>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
        <p:nvSpPr>
          <p:cNvPr id="108" name="Google Shape;108;p23"/>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9" name="Shape 109"/>
        <p:cNvGrpSpPr/>
        <p:nvPr/>
      </p:nvGrpSpPr>
      <p:grpSpPr>
        <a:xfrm>
          <a:off x="0" y="0"/>
          <a:ext cx="0" cy="0"/>
          <a:chOff x="0" y="0"/>
          <a:chExt cx="0" cy="0"/>
        </a:xfrm>
      </p:grpSpPr>
      <p:sp>
        <p:nvSpPr>
          <p:cNvPr id="110" name="Google Shape;110;p24"/>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4"/>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2" name="Google Shape;112;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5" name="Shape 115"/>
        <p:cNvGrpSpPr/>
        <p:nvPr/>
      </p:nvGrpSpPr>
      <p:grpSpPr>
        <a:xfrm>
          <a:off x="0" y="0"/>
          <a:ext cx="0" cy="0"/>
          <a:chOff x="0" y="0"/>
          <a:chExt cx="0" cy="0"/>
        </a:xfrm>
      </p:grpSpPr>
      <p:sp>
        <p:nvSpPr>
          <p:cNvPr id="116" name="Google Shape;116;p25"/>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5"/>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8" name="Google Shape;118;p25"/>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9" name="Google Shape;119;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2" name="Google Shape;122;p25"/>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
        <p:nvSpPr>
          <p:cNvPr id="123" name="Google Shape;123;p25"/>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4" name="Shape 124"/>
        <p:cNvGrpSpPr/>
        <p:nvPr/>
      </p:nvGrpSpPr>
      <p:grpSpPr>
        <a:xfrm>
          <a:off x="0" y="0"/>
          <a:ext cx="0" cy="0"/>
          <a:chOff x="0" y="0"/>
          <a:chExt cx="0" cy="0"/>
        </a:xfrm>
      </p:grpSpPr>
      <p:sp>
        <p:nvSpPr>
          <p:cNvPr id="125" name="Google Shape;125;p26"/>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6"/>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7" name="Google Shape;127;p26"/>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8" name="Google Shape;128;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1" name="Shape 131"/>
        <p:cNvGrpSpPr/>
        <p:nvPr/>
      </p:nvGrpSpPr>
      <p:grpSpPr>
        <a:xfrm>
          <a:off x="0" y="0"/>
          <a:ext cx="0" cy="0"/>
          <a:chOff x="0" y="0"/>
          <a:chExt cx="0" cy="0"/>
        </a:xfrm>
      </p:grpSpPr>
      <p:sp>
        <p:nvSpPr>
          <p:cNvPr id="132" name="Google Shape;132;p2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27"/>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4" name="Google Shape;134;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7" name="Shape 137"/>
        <p:cNvGrpSpPr/>
        <p:nvPr/>
      </p:nvGrpSpPr>
      <p:grpSpPr>
        <a:xfrm>
          <a:off x="0" y="0"/>
          <a:ext cx="0" cy="0"/>
          <a:chOff x="0" y="0"/>
          <a:chExt cx="0" cy="0"/>
        </a:xfrm>
      </p:grpSpPr>
      <p:sp>
        <p:nvSpPr>
          <p:cNvPr id="138" name="Google Shape;138;p28"/>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8"/>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40" name="Google Shape;140;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3" name="Shape 43"/>
        <p:cNvGrpSpPr/>
        <p:nvPr/>
      </p:nvGrpSpPr>
      <p:grpSpPr>
        <a:xfrm>
          <a:off x="0" y="0"/>
          <a:ext cx="0" cy="0"/>
          <a:chOff x="0" y="0"/>
          <a:chExt cx="0" cy="0"/>
        </a:xfrm>
      </p:grpSpPr>
      <p:sp>
        <p:nvSpPr>
          <p:cNvPr id="44" name="Google Shape;44;p1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6" name="Google Shape;46;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3" name="Shape 53"/>
        <p:cNvGrpSpPr/>
        <p:nvPr/>
      </p:nvGrpSpPr>
      <p:grpSpPr>
        <a:xfrm>
          <a:off x="0" y="0"/>
          <a:ext cx="0" cy="0"/>
          <a:chOff x="0" y="0"/>
          <a:chExt cx="0" cy="0"/>
        </a:xfrm>
      </p:grpSpPr>
      <p:sp>
        <p:nvSpPr>
          <p:cNvPr id="54" name="Google Shape;54;p16"/>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6"/>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56" name="Google Shape;56;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9" name="Shape 59"/>
        <p:cNvGrpSpPr/>
        <p:nvPr/>
      </p:nvGrpSpPr>
      <p:grpSpPr>
        <a:xfrm>
          <a:off x="0" y="0"/>
          <a:ext cx="0" cy="0"/>
          <a:chOff x="0" y="0"/>
          <a:chExt cx="0" cy="0"/>
        </a:xfrm>
      </p:grpSpPr>
      <p:sp>
        <p:nvSpPr>
          <p:cNvPr id="60" name="Google Shape;60;p1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7"/>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2" name="Google Shape;62;p17"/>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3" name="Google Shape;63;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6" name="Shape 66"/>
        <p:cNvGrpSpPr/>
        <p:nvPr/>
      </p:nvGrpSpPr>
      <p:grpSpPr>
        <a:xfrm>
          <a:off x="0" y="0"/>
          <a:ext cx="0" cy="0"/>
          <a:chOff x="0" y="0"/>
          <a:chExt cx="0" cy="0"/>
        </a:xfrm>
      </p:grpSpPr>
      <p:sp>
        <p:nvSpPr>
          <p:cNvPr id="67" name="Google Shape;67;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8"/>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9" name="Google Shape;69;p18"/>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0" name="Google Shape;70;p18"/>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71" name="Google Shape;71;p18"/>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2" name="Google Shape;72;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5" name="Shape 75"/>
        <p:cNvGrpSpPr/>
        <p:nvPr/>
      </p:nvGrpSpPr>
      <p:grpSpPr>
        <a:xfrm>
          <a:off x="0" y="0"/>
          <a:ext cx="0" cy="0"/>
          <a:chOff x="0" y="0"/>
          <a:chExt cx="0" cy="0"/>
        </a:xfrm>
      </p:grpSpPr>
      <p:sp>
        <p:nvSpPr>
          <p:cNvPr id="76" name="Google Shape;76;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0" name="Shape 80"/>
        <p:cNvGrpSpPr/>
        <p:nvPr/>
      </p:nvGrpSpPr>
      <p:grpSpPr>
        <a:xfrm>
          <a:off x="0" y="0"/>
          <a:ext cx="0" cy="0"/>
          <a:chOff x="0" y="0"/>
          <a:chExt cx="0" cy="0"/>
        </a:xfrm>
      </p:grpSpPr>
      <p:sp>
        <p:nvSpPr>
          <p:cNvPr id="81" name="Google Shape;81;p20"/>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0"/>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83" name="Google Shape;83;p20"/>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4" name="Google Shape;84;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7" name="Shape 87"/>
        <p:cNvGrpSpPr/>
        <p:nvPr/>
      </p:nvGrpSpPr>
      <p:grpSpPr>
        <a:xfrm>
          <a:off x="0" y="0"/>
          <a:ext cx="0" cy="0"/>
          <a:chOff x="0" y="0"/>
          <a:chExt cx="0" cy="0"/>
        </a:xfrm>
      </p:grpSpPr>
      <p:sp>
        <p:nvSpPr>
          <p:cNvPr id="88" name="Google Shape;88;p21"/>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1"/>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rmAutofit/>
          </a:bodyPr>
          <a:lstStyle>
            <a:lvl1pPr lvl="0" marR="0" rtl="0" algn="ctr">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0" algn="l">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0" algn="l">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0" algn="l">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0" algn="l">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0" algn="l">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0" algn="l">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0" algn="l">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0" algn="l">
              <a:spcBef>
                <a:spcPts val="1000"/>
              </a:spcBef>
              <a:spcAft>
                <a:spcPts val="0"/>
              </a:spcAft>
              <a:buClr>
                <a:srgbClr val="EA3C9E"/>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90" name="Google Shape;90;p21"/>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91" name="Google Shape;91;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12"/>
          <p:cNvGrpSpPr/>
          <p:nvPr/>
        </p:nvGrpSpPr>
        <p:grpSpPr>
          <a:xfrm>
            <a:off x="0" y="-8467"/>
            <a:ext cx="12192000" cy="6866467"/>
            <a:chOff x="0" y="-8467"/>
            <a:chExt cx="12192000" cy="6866467"/>
          </a:xfrm>
        </p:grpSpPr>
        <p:cxnSp>
          <p:nvCxnSpPr>
            <p:cNvPr id="11" name="Google Shape;11;p12"/>
            <p:cNvCxnSpPr/>
            <p:nvPr/>
          </p:nvCxnSpPr>
          <p:spPr>
            <a:xfrm>
              <a:off x="9371012"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12" name="Google Shape;12;p12"/>
            <p:cNvCxnSpPr/>
            <p:nvPr/>
          </p:nvCxnSpPr>
          <p:spPr>
            <a:xfrm flipH="1">
              <a:off x="7425267" y="3681413"/>
              <a:ext cx="4763558" cy="3176587"/>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13" name="Google Shape;13;p1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14" name="Google Shape;14;p12"/>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12"/>
            <p:cNvSpPr/>
            <p:nvPr/>
          </p:nvSpPr>
          <p:spPr>
            <a:xfrm>
              <a:off x="8932333" y="3048000"/>
              <a:ext cx="3259667" cy="3810000"/>
            </a:xfrm>
            <a:prstGeom prst="triangle">
              <a:avLst>
                <a:gd fmla="val 100000" name="adj"/>
              </a:avLst>
            </a:prstGeom>
            <a:solidFill>
              <a:schemeClr val="accent1">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2"/>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EA3C9E">
                <a:alpha val="49803"/>
              </a:srgbClr>
            </a:solidFill>
            <a:ln>
              <a:noFill/>
            </a:ln>
          </p:spPr>
        </p:sp>
        <p:sp>
          <p:nvSpPr>
            <p:cNvPr id="17" name="Google Shape;17;p12"/>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EA3C9E">
                <a:alpha val="69803"/>
              </a:srgbClr>
            </a:solidFill>
            <a:ln>
              <a:noFill/>
            </a:ln>
          </p:spPr>
        </p:sp>
        <p:sp>
          <p:nvSpPr>
            <p:cNvPr id="18" name="Google Shape;18;p12"/>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B2126C">
                <a:alpha val="80000"/>
              </a:srgbClr>
            </a:solidFill>
            <a:ln>
              <a:noFill/>
            </a:ln>
          </p:spPr>
        </p:sp>
        <p:sp>
          <p:nvSpPr>
            <p:cNvPr id="19" name="Google Shape;19;p12"/>
            <p:cNvSpPr/>
            <p:nvPr/>
          </p:nvSpPr>
          <p:spPr>
            <a:xfrm>
              <a:off x="10371666" y="3589867"/>
              <a:ext cx="1817159" cy="3268133"/>
            </a:xfrm>
            <a:prstGeom prst="triangle">
              <a:avLst>
                <a:gd fmla="val 100000" name="adj"/>
              </a:avLst>
            </a:prstGeom>
            <a:solidFill>
              <a:srgbClr val="B2126C">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2"/>
            <p:cNvSpPr/>
            <p:nvPr/>
          </p:nvSpPr>
          <p:spPr>
            <a:xfrm>
              <a:off x="0" y="4013200"/>
              <a:ext cx="448733" cy="2844800"/>
            </a:xfrm>
            <a:prstGeom prst="triangle">
              <a:avLst>
                <a:gd fmla="val 0" name="adj"/>
              </a:avLst>
            </a:prstGeom>
            <a:solidFill>
              <a:srgbClr val="EA3C9E">
                <a:alpha val="6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1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rgbClr val="EA3C9E"/>
              </a:buClr>
              <a:buSzPts val="3600"/>
              <a:buFont typeface="Trebuchet MS"/>
              <a:buNone/>
              <a:defRPr b="0" i="0" sz="3600" u="none" cap="none" strike="noStrike">
                <a:solidFill>
                  <a:srgbClr val="EA3C9E"/>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22" name="Google Shape;22;p12"/>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spcBef>
                <a:spcPts val="1000"/>
              </a:spcBef>
              <a:spcAft>
                <a:spcPts val="0"/>
              </a:spcAft>
              <a:buClr>
                <a:srgbClr val="EA3C9E"/>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rgbClr val="EA3C9E"/>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rgbClr val="EA3C9E"/>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4" name="Google Shape;24;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5" name="Google Shape;25;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EA3C9E"/>
                </a:solidFill>
                <a:latin typeface="Trebuchet MS"/>
                <a:ea typeface="Trebuchet MS"/>
                <a:cs typeface="Trebuchet MS"/>
                <a:sym typeface="Trebuchet MS"/>
              </a:defRPr>
            </a:lvl1pPr>
            <a:lvl2pPr indent="0" lvl="1" marL="0" marR="0" rtl="0" algn="r">
              <a:spcBef>
                <a:spcPts val="0"/>
              </a:spcBef>
              <a:buNone/>
              <a:defRPr b="0" i="0" sz="900" u="none" cap="none" strike="noStrike">
                <a:solidFill>
                  <a:srgbClr val="EA3C9E"/>
                </a:solidFill>
                <a:latin typeface="Trebuchet MS"/>
                <a:ea typeface="Trebuchet MS"/>
                <a:cs typeface="Trebuchet MS"/>
                <a:sym typeface="Trebuchet MS"/>
              </a:defRPr>
            </a:lvl2pPr>
            <a:lvl3pPr indent="0" lvl="2" marL="0" marR="0" rtl="0" algn="r">
              <a:spcBef>
                <a:spcPts val="0"/>
              </a:spcBef>
              <a:buNone/>
              <a:defRPr b="0" i="0" sz="900" u="none" cap="none" strike="noStrike">
                <a:solidFill>
                  <a:srgbClr val="EA3C9E"/>
                </a:solidFill>
                <a:latin typeface="Trebuchet MS"/>
                <a:ea typeface="Trebuchet MS"/>
                <a:cs typeface="Trebuchet MS"/>
                <a:sym typeface="Trebuchet MS"/>
              </a:defRPr>
            </a:lvl3pPr>
            <a:lvl4pPr indent="0" lvl="3" marL="0" marR="0" rtl="0" algn="r">
              <a:spcBef>
                <a:spcPts val="0"/>
              </a:spcBef>
              <a:buNone/>
              <a:defRPr b="0" i="0" sz="900" u="none" cap="none" strike="noStrike">
                <a:solidFill>
                  <a:srgbClr val="EA3C9E"/>
                </a:solidFill>
                <a:latin typeface="Trebuchet MS"/>
                <a:ea typeface="Trebuchet MS"/>
                <a:cs typeface="Trebuchet MS"/>
                <a:sym typeface="Trebuchet MS"/>
              </a:defRPr>
            </a:lvl4pPr>
            <a:lvl5pPr indent="0" lvl="4" marL="0" marR="0" rtl="0" algn="r">
              <a:spcBef>
                <a:spcPts val="0"/>
              </a:spcBef>
              <a:buNone/>
              <a:defRPr b="0" i="0" sz="900" u="none" cap="none" strike="noStrike">
                <a:solidFill>
                  <a:srgbClr val="EA3C9E"/>
                </a:solidFill>
                <a:latin typeface="Trebuchet MS"/>
                <a:ea typeface="Trebuchet MS"/>
                <a:cs typeface="Trebuchet MS"/>
                <a:sym typeface="Trebuchet MS"/>
              </a:defRPr>
            </a:lvl5pPr>
            <a:lvl6pPr indent="0" lvl="5" marL="0" marR="0" rtl="0" algn="r">
              <a:spcBef>
                <a:spcPts val="0"/>
              </a:spcBef>
              <a:buNone/>
              <a:defRPr b="0" i="0" sz="900" u="none" cap="none" strike="noStrike">
                <a:solidFill>
                  <a:srgbClr val="EA3C9E"/>
                </a:solidFill>
                <a:latin typeface="Trebuchet MS"/>
                <a:ea typeface="Trebuchet MS"/>
                <a:cs typeface="Trebuchet MS"/>
                <a:sym typeface="Trebuchet MS"/>
              </a:defRPr>
            </a:lvl6pPr>
            <a:lvl7pPr indent="0" lvl="6" marL="0" marR="0" rtl="0" algn="r">
              <a:spcBef>
                <a:spcPts val="0"/>
              </a:spcBef>
              <a:buNone/>
              <a:defRPr b="0" i="0" sz="900" u="none" cap="none" strike="noStrike">
                <a:solidFill>
                  <a:srgbClr val="EA3C9E"/>
                </a:solidFill>
                <a:latin typeface="Trebuchet MS"/>
                <a:ea typeface="Trebuchet MS"/>
                <a:cs typeface="Trebuchet MS"/>
                <a:sym typeface="Trebuchet MS"/>
              </a:defRPr>
            </a:lvl7pPr>
            <a:lvl8pPr indent="0" lvl="7" marL="0" marR="0" rtl="0" algn="r">
              <a:spcBef>
                <a:spcPts val="0"/>
              </a:spcBef>
              <a:buNone/>
              <a:defRPr b="0" i="0" sz="900" u="none" cap="none" strike="noStrike">
                <a:solidFill>
                  <a:srgbClr val="EA3C9E"/>
                </a:solidFill>
                <a:latin typeface="Trebuchet MS"/>
                <a:ea typeface="Trebuchet MS"/>
                <a:cs typeface="Trebuchet MS"/>
                <a:sym typeface="Trebuchet MS"/>
              </a:defRPr>
            </a:lvl8pPr>
            <a:lvl9pPr indent="0" lvl="8" marL="0" marR="0" rtl="0" algn="r">
              <a:spcBef>
                <a:spcPts val="0"/>
              </a:spcBef>
              <a:buNone/>
              <a:defRPr b="0" i="0" sz="900" u="none" cap="none" strike="noStrike">
                <a:solidFill>
                  <a:srgbClr val="EA3C9E"/>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health-observatory.ro/wp-content/uploads/2019/11/The-Romanian-HIV-National-Program_Description-of-a-Maze_Policy-Report.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ocds.co/pubs/Romania_202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hyperlink" Target="https://health-observatory.ro/wp-content/uploads/2019/11/The-Romanian-HIV-National-Program_Description-of-a-Maze_Policy-Report.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rgbClr val="EA3C9E"/>
              </a:buClr>
              <a:buSzPts val="6000"/>
              <a:buFont typeface="Trebuchet MS"/>
              <a:buNone/>
            </a:pPr>
            <a:r>
              <a:rPr b="1" lang="en-US" sz="6000"/>
              <a:t>Romania</a:t>
            </a:r>
            <a:br>
              <a:rPr b="1" lang="en-US"/>
            </a:br>
            <a:r>
              <a:rPr b="1" lang="en-US" sz="2000"/>
              <a:t>RAA, ACCEPT, ARAS, UNOPA</a:t>
            </a:r>
            <a:endParaRPr b="1" sz="2000"/>
          </a:p>
        </p:txBody>
      </p:sp>
      <p:sp>
        <p:nvSpPr>
          <p:cNvPr id="149" name="Google Shape;149;p1"/>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1440"/>
              <a:buNone/>
            </a:pPr>
            <a:r>
              <a:t/>
            </a:r>
            <a:endParaRPr/>
          </a:p>
          <a:p>
            <a:pPr indent="0" lvl="0" marL="0" rtl="0" algn="r">
              <a:spcBef>
                <a:spcPts val="1000"/>
              </a:spcBef>
              <a:spcAft>
                <a:spcPts val="0"/>
              </a:spcAft>
              <a:buSzPts val="2240"/>
              <a:buNone/>
            </a:pPr>
            <a:r>
              <a:rPr lang="en-US" sz="2800"/>
              <a:t>(#SOS Project)</a:t>
            </a:r>
            <a:endParaRPr/>
          </a:p>
        </p:txBody>
      </p:sp>
      <p:sp>
        <p:nvSpPr>
          <p:cNvPr id="150" name="Google Shape;150;p1"/>
          <p:cNvSpPr txBox="1"/>
          <p:nvPr/>
        </p:nvSpPr>
        <p:spPr>
          <a:xfrm>
            <a:off x="1189703" y="757084"/>
            <a:ext cx="8554065" cy="132343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000" u="none" cap="none" strike="noStrike">
                <a:solidFill>
                  <a:schemeClr val="dk1"/>
                </a:solidFill>
                <a:latin typeface="Trebuchet MS"/>
                <a:ea typeface="Trebuchet MS"/>
                <a:cs typeface="Trebuchet MS"/>
                <a:sym typeface="Trebuchet MS"/>
              </a:rPr>
              <a:t>Regional meeting for South Eastern Europe Regional HIV and TB Community Network on the access and prices of the ARV drugs </a:t>
            </a:r>
            <a:endParaRPr/>
          </a:p>
          <a:p>
            <a:pPr indent="0" lvl="0" marL="0" marR="0" rtl="0" algn="ctr">
              <a:spcBef>
                <a:spcPts val="0"/>
              </a:spcBef>
              <a:spcAft>
                <a:spcPts val="0"/>
              </a:spcAft>
              <a:buNone/>
            </a:pPr>
            <a:r>
              <a:rPr b="0" i="0" lang="en-US" sz="2000" u="none" cap="none" strike="noStrike">
                <a:solidFill>
                  <a:schemeClr val="dk1"/>
                </a:solidFill>
                <a:latin typeface="Trebuchet MS"/>
                <a:ea typeface="Trebuchet MS"/>
                <a:cs typeface="Trebuchet MS"/>
                <a:sym typeface="Trebuchet MS"/>
              </a:rPr>
              <a:t>15 December 2020</a:t>
            </a:r>
            <a:endParaRPr/>
          </a:p>
          <a:p>
            <a:pPr indent="0" lvl="0" marL="0" marR="0" rtl="0" algn="ctr">
              <a:spcBef>
                <a:spcPts val="0"/>
              </a:spcBef>
              <a:spcAft>
                <a:spcPts val="0"/>
              </a:spcAft>
              <a:buNone/>
            </a:pPr>
            <a:r>
              <a:t/>
            </a:r>
            <a:endParaRPr b="0" i="0" sz="20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0"/>
          <p:cNvSpPr txBox="1"/>
          <p:nvPr>
            <p:ph type="title"/>
          </p:nvPr>
        </p:nvSpPr>
        <p:spPr>
          <a:xfrm>
            <a:off x="677334" y="609600"/>
            <a:ext cx="8596668" cy="747252"/>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240"/>
              <a:buFont typeface="Trebuchet MS"/>
              <a:buNone/>
            </a:pPr>
            <a:r>
              <a:rPr lang="en-US" sz="3240"/>
              <a:t>Medicines prices - Conclusion</a:t>
            </a:r>
            <a:br>
              <a:rPr lang="en-US" sz="3240"/>
            </a:br>
            <a:endParaRPr sz="3240"/>
          </a:p>
        </p:txBody>
      </p:sp>
      <p:sp>
        <p:nvSpPr>
          <p:cNvPr id="205" name="Google Shape;205;p10"/>
          <p:cNvSpPr txBox="1"/>
          <p:nvPr>
            <p:ph idx="1" type="body"/>
          </p:nvPr>
        </p:nvSpPr>
        <p:spPr>
          <a:xfrm>
            <a:off x="677332" y="1769806"/>
            <a:ext cx="9233583" cy="4709656"/>
          </a:xfrm>
          <a:prstGeom prst="rect">
            <a:avLst/>
          </a:prstGeom>
          <a:noFill/>
          <a:ln>
            <a:noFill/>
          </a:ln>
        </p:spPr>
        <p:txBody>
          <a:bodyPr anchorCtr="0" anchor="t" bIns="45700" lIns="91425" spcFirstLastPara="1" rIns="91425" wrap="square" tIns="45700">
            <a:normAutofit/>
          </a:bodyPr>
          <a:lstStyle/>
          <a:p>
            <a:pPr indent="-285750" lvl="1" marL="742950" rtl="0" algn="l">
              <a:lnSpc>
                <a:spcPct val="90000"/>
              </a:lnSpc>
              <a:spcBef>
                <a:spcPts val="0"/>
              </a:spcBef>
              <a:spcAft>
                <a:spcPts val="0"/>
              </a:spcAft>
              <a:buSzPts val="1776"/>
              <a:buChar char="►"/>
            </a:pPr>
            <a:r>
              <a:rPr b="1" lang="en-US" sz="2220">
                <a:solidFill>
                  <a:schemeClr val="accent2"/>
                </a:solidFill>
              </a:rPr>
              <a:t>Out of </a:t>
            </a:r>
            <a:r>
              <a:rPr b="1" lang="en-US" sz="2220" u="sng">
                <a:solidFill>
                  <a:schemeClr val="accent2"/>
                </a:solidFill>
              </a:rPr>
              <a:t>116</a:t>
            </a:r>
            <a:r>
              <a:rPr b="1" lang="en-US" sz="2220">
                <a:solidFill>
                  <a:schemeClr val="accent2"/>
                </a:solidFill>
              </a:rPr>
              <a:t> pharmaceutical products available in ROMANIA for HIV/AIDS treatment, only </a:t>
            </a:r>
            <a:r>
              <a:rPr b="1" lang="en-US" sz="2220" u="sng">
                <a:solidFill>
                  <a:schemeClr val="accent2"/>
                </a:solidFill>
              </a:rPr>
              <a:t>5</a:t>
            </a:r>
            <a:r>
              <a:rPr b="1" lang="en-US" sz="2220">
                <a:solidFill>
                  <a:schemeClr val="accent2"/>
                </a:solidFill>
              </a:rPr>
              <a:t> have been identified as having a slightly higher price in Romania than in the other European Union countries at the time of the analysis / policy report published in 2019.</a:t>
            </a:r>
            <a:endParaRPr/>
          </a:p>
          <a:p>
            <a:pPr indent="0" lvl="1" marL="457200" rtl="0" algn="l">
              <a:lnSpc>
                <a:spcPct val="90000"/>
              </a:lnSpc>
              <a:spcBef>
                <a:spcPts val="1000"/>
              </a:spcBef>
              <a:spcAft>
                <a:spcPts val="0"/>
              </a:spcAft>
              <a:buSzPts val="1332"/>
              <a:buNone/>
            </a:pPr>
            <a:r>
              <a:rPr lang="en-US" sz="1665" u="sng">
                <a:solidFill>
                  <a:schemeClr val="hlink"/>
                </a:solidFill>
                <a:hlinkClick r:id="rId3"/>
              </a:rPr>
              <a:t>https://health-observatory.ro/wp-content/uploads/2019/11/The-Romanian-HIV-National-Program_Description-of-a-Maze_Policy-Report.pdf</a:t>
            </a:r>
            <a:endParaRPr sz="1665"/>
          </a:p>
          <a:p>
            <a:pPr indent="0" lvl="1" marL="457200" rtl="0" algn="l">
              <a:lnSpc>
                <a:spcPct val="90000"/>
              </a:lnSpc>
              <a:spcBef>
                <a:spcPts val="1000"/>
              </a:spcBef>
              <a:spcAft>
                <a:spcPts val="0"/>
              </a:spcAft>
              <a:buSzPts val="1332"/>
              <a:buNone/>
            </a:pPr>
            <a:r>
              <a:t/>
            </a:r>
            <a:endParaRPr sz="1665"/>
          </a:p>
          <a:p>
            <a:pPr indent="-342900" lvl="0" marL="342900" rtl="0" algn="l">
              <a:lnSpc>
                <a:spcPct val="90000"/>
              </a:lnSpc>
              <a:spcBef>
                <a:spcPts val="1000"/>
              </a:spcBef>
              <a:spcAft>
                <a:spcPts val="0"/>
              </a:spcAft>
              <a:buSzPts val="1480"/>
              <a:buChar char="►"/>
            </a:pPr>
            <a:r>
              <a:rPr lang="en-US" sz="1850"/>
              <a:t>Additional rules for generic medicines have been introduced in Romania: </a:t>
            </a:r>
            <a:r>
              <a:rPr b="1" lang="en-US" sz="1850">
                <a:solidFill>
                  <a:srgbClr val="B2126C"/>
                </a:solidFill>
              </a:rPr>
              <a:t>the price should not exceed the "generic reference price". </a:t>
            </a:r>
            <a:endParaRPr/>
          </a:p>
          <a:p>
            <a:pPr indent="-285750" lvl="1" marL="742950" rtl="0" algn="l">
              <a:lnSpc>
                <a:spcPct val="90000"/>
              </a:lnSpc>
              <a:spcBef>
                <a:spcPts val="1000"/>
              </a:spcBef>
              <a:spcAft>
                <a:spcPts val="0"/>
              </a:spcAft>
              <a:buSzPts val="1332"/>
              <a:buChar char="►"/>
            </a:pPr>
            <a:r>
              <a:rPr lang="en-US" sz="1665"/>
              <a:t>The generic reference price represents 65% of the price of innovative medicine present in the market and this is set only once, usually when approving the price for the first generic medicine on the market. </a:t>
            </a:r>
            <a:endParaRPr/>
          </a:p>
          <a:p>
            <a:pPr indent="-285750" lvl="1" marL="742950" rtl="0" algn="l">
              <a:lnSpc>
                <a:spcPct val="90000"/>
              </a:lnSpc>
              <a:spcBef>
                <a:spcPts val="1000"/>
              </a:spcBef>
              <a:spcAft>
                <a:spcPts val="0"/>
              </a:spcAft>
              <a:buSzPts val="1332"/>
              <a:buChar char="►"/>
            </a:pPr>
            <a:r>
              <a:rPr lang="en-US" sz="1665"/>
              <a:t>For biosimilars, the reference price is set up to 80% of the price of the innovative biosimilars on the market.</a:t>
            </a:r>
            <a:endParaRPr/>
          </a:p>
          <a:p>
            <a:pPr indent="0" lvl="1" marL="457200" rtl="0" algn="l">
              <a:lnSpc>
                <a:spcPct val="90000"/>
              </a:lnSpc>
              <a:spcBef>
                <a:spcPts val="1000"/>
              </a:spcBef>
              <a:spcAft>
                <a:spcPts val="0"/>
              </a:spcAft>
              <a:buSzPts val="1332"/>
              <a:buNone/>
            </a:pPr>
            <a:r>
              <a:t/>
            </a:r>
            <a:endParaRPr sz="1665"/>
          </a:p>
          <a:p>
            <a:pPr indent="-258318" lvl="0" marL="342900" rtl="0" algn="l">
              <a:lnSpc>
                <a:spcPct val="90000"/>
              </a:lnSpc>
              <a:spcBef>
                <a:spcPts val="1000"/>
              </a:spcBef>
              <a:spcAft>
                <a:spcPts val="0"/>
              </a:spcAft>
              <a:buSzPts val="1332"/>
              <a:buNone/>
            </a:pPr>
            <a:r>
              <a:t/>
            </a:r>
            <a:endParaRPr sz="1665"/>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1"/>
          <p:cNvSpPr txBox="1"/>
          <p:nvPr>
            <p:ph type="title"/>
          </p:nvPr>
        </p:nvSpPr>
        <p:spPr>
          <a:xfrm>
            <a:off x="451738" y="501445"/>
            <a:ext cx="11288524"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OPTIMA HIV*: Key Recommendations for Romania         in priority order for HIV resource optimization </a:t>
            </a:r>
            <a:endParaRPr/>
          </a:p>
        </p:txBody>
      </p:sp>
      <p:sp>
        <p:nvSpPr>
          <p:cNvPr id="211" name="Google Shape;211;p11"/>
          <p:cNvSpPr txBox="1"/>
          <p:nvPr>
            <p:ph idx="1" type="body"/>
          </p:nvPr>
        </p:nvSpPr>
        <p:spPr>
          <a:xfrm>
            <a:off x="490521" y="1822245"/>
            <a:ext cx="11288523" cy="4903020"/>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SzPts val="1440"/>
              <a:buChar char="►"/>
            </a:pPr>
            <a:r>
              <a:rPr b="1" lang="en-US"/>
              <a:t>Scaling up HIV testing and prevention programs targeting people who inject drugs and needle-syringe programs </a:t>
            </a:r>
            <a:r>
              <a:rPr lang="en-US"/>
              <a:t>to invest over 40% more of the overall budget from 2019 to 2030 at the latest reported budget level under optimized allocation. Maintaining increased investment should additional budget become available. Since it was estimated that people who inject drugs transmitted 15% of all new HIV infections in Romania in 2018; </a:t>
            </a:r>
            <a:endParaRPr/>
          </a:p>
          <a:p>
            <a:pPr indent="-342900" lvl="0" marL="342900" rtl="0" algn="l">
              <a:lnSpc>
                <a:spcPct val="90000"/>
              </a:lnSpc>
              <a:spcBef>
                <a:spcPts val="1000"/>
              </a:spcBef>
              <a:spcAft>
                <a:spcPts val="0"/>
              </a:spcAft>
              <a:buSzPts val="1920"/>
              <a:buChar char="►"/>
            </a:pPr>
            <a:r>
              <a:rPr b="1" lang="en-US" sz="2400">
                <a:solidFill>
                  <a:schemeClr val="accent2"/>
                </a:solidFill>
              </a:rPr>
              <a:t>Scaling up HIV treatment at the latest reported budget level under optimized allocation, maintaining increased investment up to 125% optimized budget level; </a:t>
            </a:r>
            <a:endParaRPr/>
          </a:p>
          <a:p>
            <a:pPr indent="-342900" lvl="0" marL="342900" rtl="0" algn="l">
              <a:lnSpc>
                <a:spcPct val="90000"/>
              </a:lnSpc>
              <a:spcBef>
                <a:spcPts val="1000"/>
              </a:spcBef>
              <a:spcAft>
                <a:spcPts val="0"/>
              </a:spcAft>
              <a:buSzPts val="1440"/>
              <a:buChar char="►"/>
            </a:pPr>
            <a:r>
              <a:rPr b="1" lang="en-US"/>
              <a:t>Prioritizing HIV testing and prevention programs targeting female sex workers </a:t>
            </a:r>
            <a:r>
              <a:rPr lang="en-US"/>
              <a:t>at 125% optimized budget level and above; </a:t>
            </a:r>
            <a:endParaRPr/>
          </a:p>
          <a:p>
            <a:pPr indent="-342900" lvl="0" marL="342900" rtl="0" algn="l">
              <a:lnSpc>
                <a:spcPct val="90000"/>
              </a:lnSpc>
              <a:spcBef>
                <a:spcPts val="1000"/>
              </a:spcBef>
              <a:spcAft>
                <a:spcPts val="0"/>
              </a:spcAft>
              <a:buSzPts val="1440"/>
              <a:buChar char="►"/>
            </a:pPr>
            <a:r>
              <a:rPr b="1" lang="en-US"/>
              <a:t>Greatly prioritizing HIV services </a:t>
            </a:r>
            <a:r>
              <a:rPr lang="en-US"/>
              <a:t>(mainly for the general population) at 150% optimized budget level and above; and </a:t>
            </a:r>
            <a:endParaRPr/>
          </a:p>
          <a:p>
            <a:pPr indent="-342900" lvl="0" marL="342900" rtl="0" algn="l">
              <a:lnSpc>
                <a:spcPct val="90000"/>
              </a:lnSpc>
              <a:spcBef>
                <a:spcPts val="1000"/>
              </a:spcBef>
              <a:spcAft>
                <a:spcPts val="0"/>
              </a:spcAft>
              <a:buSzPts val="1440"/>
              <a:buChar char="►"/>
            </a:pPr>
            <a:r>
              <a:rPr b="1" lang="en-US"/>
              <a:t>Prioritizing HIV testing and prevention programs targeting men who have sex with men </a:t>
            </a:r>
            <a:r>
              <a:rPr lang="en-US"/>
              <a:t>at 150% optimized budget level and above.</a:t>
            </a:r>
            <a:endParaRPr/>
          </a:p>
          <a:p>
            <a:pPr indent="0" lvl="0" marL="0" rtl="0" algn="l">
              <a:lnSpc>
                <a:spcPct val="90000"/>
              </a:lnSpc>
              <a:spcBef>
                <a:spcPts val="1000"/>
              </a:spcBef>
              <a:spcAft>
                <a:spcPts val="0"/>
              </a:spcAft>
              <a:buSzPts val="1440"/>
              <a:buNone/>
            </a:pPr>
            <a:r>
              <a:rPr lang="en-US"/>
              <a:t>* Source: </a:t>
            </a:r>
            <a:r>
              <a:rPr lang="en-US" u="sng">
                <a:solidFill>
                  <a:schemeClr val="hlink"/>
                </a:solidFill>
                <a:hlinkClick r:id="rId3"/>
              </a:rPr>
              <a:t>http://ocds.co/pubs/Romania_2020.pdf</a:t>
            </a:r>
            <a:r>
              <a:rPr lang="en-US"/>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
          <p:cNvSpPr txBox="1"/>
          <p:nvPr>
            <p:ph type="title"/>
          </p:nvPr>
        </p:nvSpPr>
        <p:spPr>
          <a:xfrm>
            <a:off x="677334" y="609600"/>
            <a:ext cx="8596668" cy="835742"/>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General info</a:t>
            </a:r>
            <a:endParaRPr/>
          </a:p>
        </p:txBody>
      </p:sp>
      <p:sp>
        <p:nvSpPr>
          <p:cNvPr id="156" name="Google Shape;156;p2"/>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SzPts val="1920"/>
              <a:buChar char="►"/>
            </a:pPr>
            <a:r>
              <a:rPr lang="en-US" sz="2400"/>
              <a:t>Significant improvements in the management of HIV/AIDS were registered in Romania in the last decade. </a:t>
            </a:r>
            <a:endParaRPr sz="2400"/>
          </a:p>
          <a:p>
            <a:pPr indent="-342900" lvl="0" marL="342900" rtl="0" algn="l">
              <a:lnSpc>
                <a:spcPct val="90000"/>
              </a:lnSpc>
              <a:spcBef>
                <a:spcPts val="1000"/>
              </a:spcBef>
              <a:spcAft>
                <a:spcPts val="0"/>
              </a:spcAft>
              <a:buSzPts val="1920"/>
              <a:buChar char="►"/>
            </a:pPr>
            <a:r>
              <a:rPr lang="en-US" sz="2400"/>
              <a:t>Rate of new HIV diagnosis per 100 000 population was in 2017 lower than the European Union’s average, </a:t>
            </a:r>
            <a:endParaRPr sz="2400"/>
          </a:p>
          <a:p>
            <a:pPr indent="-342900" lvl="0" marL="342900" rtl="0" algn="l">
              <a:lnSpc>
                <a:spcPct val="90000"/>
              </a:lnSpc>
              <a:spcBef>
                <a:spcPts val="1000"/>
              </a:spcBef>
              <a:spcAft>
                <a:spcPts val="0"/>
              </a:spcAft>
              <a:buSzPts val="1920"/>
              <a:buChar char="►"/>
            </a:pPr>
            <a:r>
              <a:rPr lang="en-US" sz="2400"/>
              <a:t>HIV/AIDS mortality was higher than the European Union’s but consistently lower than HIV/AIDS mortality in the WHO European Region (around half of new cases are late presenters)</a:t>
            </a:r>
            <a:endParaRPr sz="2400"/>
          </a:p>
          <a:p>
            <a:pPr indent="-342900" lvl="0" marL="342900" rtl="0" algn="l">
              <a:lnSpc>
                <a:spcPct val="90000"/>
              </a:lnSpc>
              <a:spcBef>
                <a:spcPts val="1000"/>
              </a:spcBef>
              <a:spcAft>
                <a:spcPts val="0"/>
              </a:spcAft>
              <a:buSzPts val="1920"/>
              <a:buChar char="►"/>
            </a:pPr>
            <a:r>
              <a:rPr lang="en-US" sz="2400"/>
              <a:t>Treatment protocols: background and guidance: EACS guidelines for HIV treatment</a:t>
            </a:r>
            <a:endParaRPr sz="2400"/>
          </a:p>
          <a:p>
            <a:pPr indent="-220980" lvl="0" marL="342900" rtl="0" algn="l">
              <a:lnSpc>
                <a:spcPct val="90000"/>
              </a:lnSpc>
              <a:spcBef>
                <a:spcPts val="1000"/>
              </a:spcBef>
              <a:spcAft>
                <a:spcPts val="0"/>
              </a:spcAft>
              <a:buSzPts val="1920"/>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b="1" lang="en-US"/>
              <a:t>Financing of treatment program</a:t>
            </a:r>
            <a:endParaRPr/>
          </a:p>
        </p:txBody>
      </p:sp>
      <p:sp>
        <p:nvSpPr>
          <p:cNvPr id="162" name="Google Shape;162;p3"/>
          <p:cNvSpPr txBox="1"/>
          <p:nvPr>
            <p:ph idx="1" type="body"/>
          </p:nvPr>
        </p:nvSpPr>
        <p:spPr>
          <a:xfrm>
            <a:off x="677334" y="1563329"/>
            <a:ext cx="9469556" cy="5004619"/>
          </a:xfrm>
          <a:prstGeom prst="rect">
            <a:avLst/>
          </a:prstGeom>
          <a:noFill/>
          <a:ln>
            <a:noFill/>
          </a:ln>
        </p:spPr>
        <p:txBody>
          <a:bodyPr anchorCtr="0" anchor="t" bIns="45700" lIns="91425" spcFirstLastPara="1" rIns="91425" wrap="square" tIns="45700">
            <a:normAutofit/>
          </a:bodyPr>
          <a:lstStyle/>
          <a:p>
            <a:pPr indent="-285750" lvl="1" marL="742950" rtl="0" algn="l">
              <a:lnSpc>
                <a:spcPct val="90000"/>
              </a:lnSpc>
              <a:spcBef>
                <a:spcPts val="0"/>
              </a:spcBef>
              <a:spcAft>
                <a:spcPts val="0"/>
              </a:spcAft>
              <a:buSzPts val="1406"/>
              <a:buChar char="►"/>
            </a:pPr>
            <a:r>
              <a:rPr lang="en-US" sz="1757"/>
              <a:t>In Romania, there are </a:t>
            </a:r>
            <a:r>
              <a:rPr b="1" lang="en-US" sz="1757"/>
              <a:t>two main authorities </a:t>
            </a:r>
            <a:r>
              <a:rPr lang="en-US" sz="1757"/>
              <a:t>which receive and allocate budget for national health programs: </a:t>
            </a:r>
            <a:endParaRPr sz="1757"/>
          </a:p>
          <a:p>
            <a:pPr indent="-228600" lvl="2" marL="1143000" rtl="0" algn="l">
              <a:lnSpc>
                <a:spcPct val="90000"/>
              </a:lnSpc>
              <a:spcBef>
                <a:spcPts val="1000"/>
              </a:spcBef>
              <a:spcAft>
                <a:spcPts val="0"/>
              </a:spcAft>
              <a:buSzPts val="1406"/>
              <a:buChar char="►"/>
            </a:pPr>
            <a:r>
              <a:rPr b="1" lang="en-US" sz="1757"/>
              <a:t>The Ministry of Health</a:t>
            </a:r>
            <a:r>
              <a:rPr lang="en-US" sz="1757"/>
              <a:t>, for the </a:t>
            </a:r>
            <a:r>
              <a:rPr b="1" lang="en-US" sz="1757"/>
              <a:t>public health and prevention programs </a:t>
            </a:r>
            <a:r>
              <a:rPr lang="en-US" sz="1757"/>
              <a:t>– the funds flow in from the national state budget. </a:t>
            </a:r>
            <a:endParaRPr sz="1757"/>
          </a:p>
          <a:p>
            <a:pPr indent="-228600" lvl="2" marL="1143000" rtl="0" algn="l">
              <a:lnSpc>
                <a:spcPct val="90000"/>
              </a:lnSpc>
              <a:spcBef>
                <a:spcPts val="1000"/>
              </a:spcBef>
              <a:spcAft>
                <a:spcPts val="0"/>
              </a:spcAft>
              <a:buSzPts val="1406"/>
              <a:buChar char="►"/>
            </a:pPr>
            <a:r>
              <a:rPr b="1" lang="en-US" sz="1757"/>
              <a:t>The National Health Insurance House</a:t>
            </a:r>
            <a:r>
              <a:rPr lang="en-US" sz="1757"/>
              <a:t>, for the </a:t>
            </a:r>
            <a:r>
              <a:rPr b="1" lang="en-US" sz="1757"/>
              <a:t>treatment programs </a:t>
            </a:r>
            <a:r>
              <a:rPr lang="en-US" sz="1757"/>
              <a:t>– the main financing source is the social health insurance fund (FNUASS), but also the national state budget. The claw-back tax is returned as funds to the FNUASS</a:t>
            </a:r>
            <a:endParaRPr sz="1757"/>
          </a:p>
          <a:p>
            <a:pPr indent="-342900" lvl="2" marL="571500" rtl="0" algn="l">
              <a:lnSpc>
                <a:spcPct val="90000"/>
              </a:lnSpc>
              <a:spcBef>
                <a:spcPts val="1000"/>
              </a:spcBef>
              <a:spcAft>
                <a:spcPts val="0"/>
              </a:spcAft>
              <a:buSzPts val="1406"/>
              <a:buChar char="►"/>
            </a:pPr>
            <a:r>
              <a:rPr lang="en-US" sz="1757"/>
              <a:t>The prevention, monitoring and control program of HIV/AIDS is coordinated by the Ministry of Health, that uses part of the budget for national procurement through public procedures, medicines and rapid tests and ELISA tests. </a:t>
            </a:r>
            <a:endParaRPr sz="1757"/>
          </a:p>
          <a:p>
            <a:pPr indent="-342900" lvl="2" marL="571500" rtl="0" algn="l">
              <a:lnSpc>
                <a:spcPct val="90000"/>
              </a:lnSpc>
              <a:spcBef>
                <a:spcPts val="1000"/>
              </a:spcBef>
              <a:spcAft>
                <a:spcPts val="0"/>
              </a:spcAft>
              <a:buSzPts val="1406"/>
              <a:buChar char="►"/>
            </a:pPr>
            <a:r>
              <a:rPr lang="en-US" sz="1757"/>
              <a:t>The MoH also allocates the rest of the budget directly to the hospitals, for their own public acquisitions of necessary medicines and other assets. The funds are assigned for ARV treatment and HIV testing.</a:t>
            </a:r>
            <a:endParaRPr sz="1757"/>
          </a:p>
          <a:p>
            <a:pPr indent="-342900" lvl="2" marL="571500" rtl="0" algn="l">
              <a:lnSpc>
                <a:spcPct val="90000"/>
              </a:lnSpc>
              <a:spcBef>
                <a:spcPts val="1000"/>
              </a:spcBef>
              <a:spcAft>
                <a:spcPts val="0"/>
              </a:spcAft>
              <a:buSzPts val="1406"/>
              <a:buChar char="►"/>
            </a:pPr>
            <a:r>
              <a:rPr lang="en-US" sz="1757"/>
              <a:t>The . The NHIH reimburses the costs for the curative treatment of people in hospitals, as well as for their virological &amp; immunological monitoring, through the day-time care.</a:t>
            </a:r>
            <a:endParaRPr/>
          </a:p>
          <a:p>
            <a:pPr indent="-342900" lvl="2" marL="571500" rtl="0" algn="l">
              <a:lnSpc>
                <a:spcPct val="90000"/>
              </a:lnSpc>
              <a:spcBef>
                <a:spcPts val="1000"/>
              </a:spcBef>
              <a:spcAft>
                <a:spcPts val="0"/>
              </a:spcAft>
              <a:buSzPts val="1406"/>
              <a:buChar char="►"/>
            </a:pPr>
            <a:r>
              <a:rPr lang="en-US" sz="1757"/>
              <a:t>National Health Insurance House (NHIH) reimburses the costs for the tests and other services that are performed in the hospitals</a:t>
            </a:r>
            <a:endParaRPr b="1" sz="1665"/>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4"/>
          <p:cNvSpPr txBox="1"/>
          <p:nvPr>
            <p:ph type="title"/>
          </p:nvPr>
        </p:nvSpPr>
        <p:spPr>
          <a:xfrm>
            <a:off x="677333" y="609600"/>
            <a:ext cx="9508885"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b="1" lang="en-US"/>
              <a:t>Who is in charge of public procurement of ARVs? </a:t>
            </a:r>
            <a:endParaRPr/>
          </a:p>
        </p:txBody>
      </p:sp>
      <p:sp>
        <p:nvSpPr>
          <p:cNvPr id="168" name="Google Shape;168;p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en-US"/>
              <a:t>The Ministry of Health is the central health authority in Romania which, through its specialized departments and expert committees, carries out policies on national health programs and finances some of them (i.e. HIV/AIDS, TB) with the possibility of carry out centralized public procurements. </a:t>
            </a:r>
            <a:endParaRPr/>
          </a:p>
          <a:p>
            <a:pPr indent="-342900" lvl="0" marL="342900" rtl="0" algn="l">
              <a:spcBef>
                <a:spcPts val="1000"/>
              </a:spcBef>
              <a:spcAft>
                <a:spcPts val="0"/>
              </a:spcAft>
              <a:buSzPts val="1440"/>
              <a:buChar char="►"/>
            </a:pPr>
            <a:r>
              <a:rPr lang="en-US"/>
              <a:t>The specialized departments of the Ministry of Health in charge with the procurement for the HIV national programs are:</a:t>
            </a:r>
            <a:endParaRPr/>
          </a:p>
          <a:p>
            <a:pPr indent="-285750" lvl="1" marL="742950" rtl="0" algn="l">
              <a:spcBef>
                <a:spcPts val="1000"/>
              </a:spcBef>
              <a:spcAft>
                <a:spcPts val="0"/>
              </a:spcAft>
              <a:buSzPts val="1280"/>
              <a:buChar char="►"/>
            </a:pPr>
            <a:r>
              <a:rPr lang="en-US"/>
              <a:t>the General Directorate for Medical Assistance and Public Health (DGAMSP) and the National Health Program Agency (ANPS), which collaborate and request information from the technical assistance unit (UATM) on the need for tests and ARV medicines. </a:t>
            </a:r>
            <a:endParaRPr/>
          </a:p>
          <a:p>
            <a:pPr indent="-285750" lvl="1" marL="742950" rtl="0" algn="l">
              <a:spcBef>
                <a:spcPts val="1000"/>
              </a:spcBef>
              <a:spcAft>
                <a:spcPts val="0"/>
              </a:spcAft>
              <a:buSzPts val="1280"/>
              <a:buChar char="►"/>
            </a:pPr>
            <a:r>
              <a:rPr lang="en-US"/>
              <a:t>The UATM obtains information from the County Public Health Directorates, which in turn asks data from the specialized institutions/hospitals implementing the HIV national programme at the local level.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Public Procurement of HIV Medicines in Romania</a:t>
            </a:r>
            <a:endParaRPr/>
          </a:p>
        </p:txBody>
      </p:sp>
      <p:sp>
        <p:nvSpPr>
          <p:cNvPr id="175" name="Google Shape;175;p5"/>
          <p:cNvSpPr txBox="1"/>
          <p:nvPr>
            <p:ph idx="1" type="body"/>
          </p:nvPr>
        </p:nvSpPr>
        <p:spPr>
          <a:xfrm>
            <a:off x="353961" y="2022939"/>
            <a:ext cx="9743768" cy="4697411"/>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600"/>
              <a:buChar char="►"/>
            </a:pPr>
            <a:r>
              <a:rPr lang="en-US" sz="2000"/>
              <a:t>MoH organize </a:t>
            </a:r>
            <a:r>
              <a:rPr b="1" lang="en-US" sz="2000"/>
              <a:t>centralized public purchasing for the ARV</a:t>
            </a:r>
            <a:r>
              <a:rPr lang="en-US" sz="2000"/>
              <a:t> treatment and public procurement of rapid tests and ELISA tests HIV/AIDS diagnostic. </a:t>
            </a:r>
            <a:endParaRPr sz="2000"/>
          </a:p>
          <a:p>
            <a:pPr indent="-285750" lvl="1" marL="742950" rtl="0" algn="l">
              <a:spcBef>
                <a:spcPts val="1000"/>
              </a:spcBef>
              <a:spcAft>
                <a:spcPts val="0"/>
              </a:spcAft>
              <a:buSzPts val="1600"/>
              <a:buChar char="►"/>
            </a:pPr>
            <a:r>
              <a:rPr lang="en-US" sz="2000"/>
              <a:t>centralized public procurement of the ARV treatment: MoH signs framework agreements with the suppliers (maximum of 7 suppliers/framework agreement) that participated to the bidding and offered the lowest prices.</a:t>
            </a:r>
            <a:endParaRPr sz="2000"/>
          </a:p>
          <a:p>
            <a:pPr indent="-285750" lvl="1" marL="742950" rtl="0" algn="l">
              <a:spcBef>
                <a:spcPts val="1000"/>
              </a:spcBef>
              <a:spcAft>
                <a:spcPts val="0"/>
              </a:spcAft>
              <a:buSzPts val="1600"/>
              <a:buChar char="►"/>
            </a:pPr>
            <a:r>
              <a:rPr lang="en-US" sz="2000"/>
              <a:t>public procurement of rapid tests and ELISA tests: MoH signs direct contracts with the suppliers that participated to the bidding and offered the lowest price.</a:t>
            </a:r>
            <a:endParaRPr/>
          </a:p>
          <a:p>
            <a:pPr indent="-285750" lvl="1" marL="742950" rtl="0" algn="l">
              <a:spcBef>
                <a:spcPts val="1000"/>
              </a:spcBef>
              <a:spcAft>
                <a:spcPts val="0"/>
              </a:spcAft>
              <a:buSzPts val="1600"/>
              <a:buChar char="►"/>
            </a:pPr>
            <a:r>
              <a:rPr lang="en-US" sz="2000"/>
              <a:t>If there is only one producer on the Romanian market for the medicinal product that is intended to be centrally purchased, the Ministry of Health can conduct a direct negotiation with the manufacturer and directly assign the framework contract (negotiation without prior publication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pic>
        <p:nvPicPr>
          <p:cNvPr id="180" name="Google Shape;180;p6"/>
          <p:cNvPicPr preferRelativeResize="0"/>
          <p:nvPr/>
        </p:nvPicPr>
        <p:blipFill rotWithShape="1">
          <a:blip r:embed="rId3">
            <a:alphaModFix/>
          </a:blip>
          <a:srcRect b="0" l="0" r="0" t="0"/>
          <a:stretch/>
        </p:blipFill>
        <p:spPr>
          <a:xfrm>
            <a:off x="0" y="1"/>
            <a:ext cx="12045824" cy="6858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pic>
        <p:nvPicPr>
          <p:cNvPr id="185" name="Google Shape;185;p7"/>
          <p:cNvPicPr preferRelativeResize="0"/>
          <p:nvPr/>
        </p:nvPicPr>
        <p:blipFill rotWithShape="1">
          <a:blip r:embed="rId3">
            <a:alphaModFix/>
          </a:blip>
          <a:srcRect b="0" l="0" r="0" t="0"/>
          <a:stretch/>
        </p:blipFill>
        <p:spPr>
          <a:xfrm>
            <a:off x="0" y="21566"/>
            <a:ext cx="12191999" cy="683643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240"/>
              <a:buFont typeface="Trebuchet MS"/>
              <a:buNone/>
            </a:pPr>
            <a:r>
              <a:rPr lang="en-US" sz="3240"/>
              <a:t>Medicines prices: Princing mechanism in Romania </a:t>
            </a:r>
            <a:br>
              <a:rPr lang="en-US" sz="3240"/>
            </a:br>
            <a:endParaRPr sz="3240"/>
          </a:p>
        </p:txBody>
      </p:sp>
      <p:sp>
        <p:nvSpPr>
          <p:cNvPr id="191" name="Google Shape;191;p8"/>
          <p:cNvSpPr txBox="1"/>
          <p:nvPr>
            <p:ph idx="1" type="body"/>
          </p:nvPr>
        </p:nvSpPr>
        <p:spPr>
          <a:xfrm>
            <a:off x="386892" y="2234331"/>
            <a:ext cx="8887110" cy="4284456"/>
          </a:xfrm>
          <a:prstGeom prst="rect">
            <a:avLst/>
          </a:prstGeom>
          <a:noFill/>
          <a:ln>
            <a:noFill/>
          </a:ln>
        </p:spPr>
        <p:txBody>
          <a:bodyPr anchorCtr="0" anchor="t" bIns="45700" lIns="91425" spcFirstLastPara="1" rIns="91425" wrap="square" tIns="45700">
            <a:normAutofit/>
          </a:bodyPr>
          <a:lstStyle/>
          <a:p>
            <a:pPr indent="-285750" lvl="1" marL="742950" rtl="0" algn="l">
              <a:lnSpc>
                <a:spcPct val="90000"/>
              </a:lnSpc>
              <a:spcBef>
                <a:spcPts val="0"/>
              </a:spcBef>
              <a:spcAft>
                <a:spcPts val="0"/>
              </a:spcAft>
              <a:buSzPts val="1600"/>
              <a:buChar char="►"/>
            </a:pPr>
            <a:r>
              <a:rPr b="1" lang="en-US" sz="2000">
                <a:solidFill>
                  <a:srgbClr val="B2126C"/>
                </a:solidFill>
              </a:rPr>
              <a:t>!  </a:t>
            </a:r>
            <a:r>
              <a:rPr lang="en-US" sz="2000"/>
              <a:t>Romania, along with the other European Union countries, uses an external reference price mechanism. </a:t>
            </a:r>
            <a:endParaRPr/>
          </a:p>
          <a:p>
            <a:pPr indent="-285750" lvl="1" marL="742950" rtl="0" algn="l">
              <a:lnSpc>
                <a:spcPct val="90000"/>
              </a:lnSpc>
              <a:spcBef>
                <a:spcPts val="1000"/>
              </a:spcBef>
              <a:spcAft>
                <a:spcPts val="0"/>
              </a:spcAft>
              <a:buSzPts val="1600"/>
              <a:buChar char="►"/>
            </a:pPr>
            <a:r>
              <a:rPr b="1" lang="en-US" sz="2000">
                <a:solidFill>
                  <a:srgbClr val="B2126C"/>
                </a:solidFill>
              </a:rPr>
              <a:t>!</a:t>
            </a:r>
            <a:r>
              <a:rPr lang="en-US" sz="2000"/>
              <a:t> The pharmaceuticals’ price set up in Romania cannot exceed the lowest price in a reference basket formed of 12 countries: Czech Republic, Bulgaria, Hungary, Poland, Slovakia, Austria, Belgium, Italy, Lithuania, Spain, Greece and Germany. </a:t>
            </a:r>
            <a:endParaRPr/>
          </a:p>
          <a:p>
            <a:pPr indent="-285750" lvl="1" marL="742950" rtl="0" algn="l">
              <a:lnSpc>
                <a:spcPct val="90000"/>
              </a:lnSpc>
              <a:spcBef>
                <a:spcPts val="1000"/>
              </a:spcBef>
              <a:spcAft>
                <a:spcPts val="0"/>
              </a:spcAft>
              <a:buSzPts val="1600"/>
              <a:buChar char="►"/>
            </a:pPr>
            <a:r>
              <a:rPr b="1" lang="en-US" sz="2000">
                <a:solidFill>
                  <a:srgbClr val="B2126C"/>
                </a:solidFill>
              </a:rPr>
              <a:t>! </a:t>
            </a:r>
            <a:r>
              <a:rPr lang="en-US" sz="2000"/>
              <a:t>MoH should perform an annual "correction" of the prices. If files for the revised price is not re-submitted by the market authorization holder, the product’s price will not be listed in the National Medicines Prices Catalogue – CANAMED. If a product is not listed in CANAMED, it will not enter the social reimbursement system and it will not be reimbursed. In the last 10 years this correction was performed twice in 2015 and 2019.</a:t>
            </a:r>
            <a:endParaRPr sz="2000"/>
          </a:p>
          <a:p>
            <a:pPr indent="-184150" lvl="1" marL="742950" rtl="0" algn="l">
              <a:lnSpc>
                <a:spcPct val="90000"/>
              </a:lnSpc>
              <a:spcBef>
                <a:spcPts val="1000"/>
              </a:spcBef>
              <a:spcAft>
                <a:spcPts val="0"/>
              </a:spcAft>
              <a:buSzPts val="1600"/>
              <a:buNone/>
            </a:pPr>
            <a:r>
              <a:t/>
            </a:r>
            <a:endParaRPr sz="2000"/>
          </a:p>
          <a:p>
            <a:pPr indent="-184150" lvl="1" marL="742950" rtl="0" algn="l">
              <a:lnSpc>
                <a:spcPct val="90000"/>
              </a:lnSpc>
              <a:spcBef>
                <a:spcPts val="1000"/>
              </a:spcBef>
              <a:spcAft>
                <a:spcPts val="0"/>
              </a:spcAft>
              <a:buSzPts val="1600"/>
              <a:buNone/>
            </a:pPr>
            <a:r>
              <a:t/>
            </a:r>
            <a:endParaRPr sz="2000"/>
          </a:p>
        </p:txBody>
      </p:sp>
      <p:pic>
        <p:nvPicPr>
          <p:cNvPr id="192" name="Google Shape;192;p8"/>
          <p:cNvPicPr preferRelativeResize="0"/>
          <p:nvPr/>
        </p:nvPicPr>
        <p:blipFill rotWithShape="1">
          <a:blip r:embed="rId3">
            <a:alphaModFix/>
          </a:blip>
          <a:srcRect b="0" l="0" r="0" t="0"/>
          <a:stretch/>
        </p:blipFill>
        <p:spPr>
          <a:xfrm>
            <a:off x="9111784" y="55717"/>
            <a:ext cx="2957942" cy="366010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pic>
        <p:nvPicPr>
          <p:cNvPr id="197" name="Google Shape;197;p9"/>
          <p:cNvPicPr preferRelativeResize="0"/>
          <p:nvPr/>
        </p:nvPicPr>
        <p:blipFill rotWithShape="1">
          <a:blip r:embed="rId3">
            <a:alphaModFix/>
          </a:blip>
          <a:srcRect b="0" l="0" r="0" t="0"/>
          <a:stretch/>
        </p:blipFill>
        <p:spPr>
          <a:xfrm>
            <a:off x="9574277" y="0"/>
            <a:ext cx="2534777" cy="3136491"/>
          </a:xfrm>
          <a:prstGeom prst="rect">
            <a:avLst/>
          </a:prstGeom>
          <a:noFill/>
          <a:ln>
            <a:noFill/>
          </a:ln>
        </p:spPr>
      </p:pic>
      <p:sp>
        <p:nvSpPr>
          <p:cNvPr id="198" name="Google Shape;198;p9"/>
          <p:cNvSpPr txBox="1"/>
          <p:nvPr>
            <p:ph type="title"/>
          </p:nvPr>
        </p:nvSpPr>
        <p:spPr>
          <a:xfrm>
            <a:off x="677334" y="609600"/>
            <a:ext cx="8596668" cy="875071"/>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240"/>
              <a:buFont typeface="Trebuchet MS"/>
              <a:buNone/>
            </a:pPr>
            <a:r>
              <a:rPr lang="en-US" sz="3240"/>
              <a:t>Medicines prices </a:t>
            </a:r>
            <a:br>
              <a:rPr lang="en-US" sz="3240"/>
            </a:br>
            <a:endParaRPr sz="3240"/>
          </a:p>
        </p:txBody>
      </p:sp>
      <p:sp>
        <p:nvSpPr>
          <p:cNvPr id="199" name="Google Shape;199;p9"/>
          <p:cNvSpPr txBox="1"/>
          <p:nvPr>
            <p:ph idx="1" type="body"/>
          </p:nvPr>
        </p:nvSpPr>
        <p:spPr>
          <a:xfrm>
            <a:off x="532113" y="1752550"/>
            <a:ext cx="9250984" cy="510545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600"/>
              <a:buChar char="►"/>
            </a:pPr>
            <a:r>
              <a:rPr lang="en-US" sz="2000"/>
              <a:t>The Romanian “Anti-retroviral (ARV)” list includes 29 INNs*, out of which are 8 combinations.</a:t>
            </a:r>
            <a:endParaRPr/>
          </a:p>
          <a:p>
            <a:pPr indent="-342900" lvl="0" marL="342900" rtl="0" algn="l">
              <a:spcBef>
                <a:spcPts val="1000"/>
              </a:spcBef>
              <a:spcAft>
                <a:spcPts val="0"/>
              </a:spcAft>
              <a:buSzPts val="1600"/>
              <a:buChar char="►"/>
            </a:pPr>
            <a:r>
              <a:rPr b="1" lang="en-US" sz="2000">
                <a:solidFill>
                  <a:srgbClr val="B2126C"/>
                </a:solidFill>
              </a:rPr>
              <a:t>A total number of 116 pharmaceutical products of different forms, doses and packages correspond to the 29 INNs. </a:t>
            </a:r>
            <a:endParaRPr/>
          </a:p>
          <a:p>
            <a:pPr indent="-285750" lvl="1" marL="742950" rtl="0" algn="l">
              <a:spcBef>
                <a:spcPts val="1000"/>
              </a:spcBef>
              <a:spcAft>
                <a:spcPts val="0"/>
              </a:spcAft>
              <a:buSzPts val="1440"/>
              <a:buChar char="►"/>
            </a:pPr>
            <a:r>
              <a:rPr lang="en-US" sz="1800"/>
              <a:t>Prices listed in the CANAMED (the official price catalogue in Romania) for the 116 pharmaceutical products, were analyzed and compared with prices in other four EU member states with populational and epidemiological profiles similar with Romania: Poland, Czech Republic, Hungary and Netherlands. </a:t>
            </a:r>
            <a:endParaRPr/>
          </a:p>
          <a:p>
            <a:pPr indent="0" lvl="0" marL="0" rtl="0" algn="l">
              <a:spcBef>
                <a:spcPts val="1000"/>
              </a:spcBef>
              <a:spcAft>
                <a:spcPts val="0"/>
              </a:spcAft>
              <a:buSzPts val="1120"/>
              <a:buNone/>
            </a:pPr>
            <a:r>
              <a:rPr b="1" lang="en-US" sz="1400">
                <a:solidFill>
                  <a:srgbClr val="B2126C"/>
                </a:solidFill>
              </a:rPr>
              <a:t>Source: </a:t>
            </a:r>
            <a:r>
              <a:rPr lang="en-US" sz="1400" u="sng">
                <a:solidFill>
                  <a:schemeClr val="hlink"/>
                </a:solidFill>
                <a:hlinkClick r:id="rId4"/>
              </a:rPr>
              <a:t>https://health-observatory.ro/wp-content/uploads/2019/11/The-Romanian-HIV-National-Program_Description-of-a-Maze_Policy-Report.pdf</a:t>
            </a:r>
            <a:r>
              <a:rPr lang="en-US" sz="1400"/>
              <a:t> </a:t>
            </a:r>
            <a:endParaRPr sz="2000"/>
          </a:p>
          <a:p>
            <a:pPr indent="0" lvl="0" marL="0" rtl="0" algn="l">
              <a:spcBef>
                <a:spcPts val="1000"/>
              </a:spcBef>
              <a:spcAft>
                <a:spcPts val="0"/>
              </a:spcAft>
              <a:buSzPts val="960"/>
              <a:buNone/>
            </a:pPr>
            <a:r>
              <a:rPr lang="en-US" sz="1200"/>
              <a:t>*INN = International Nonproprietary Name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2020-12-03T14:22:24Z</dcterms:created>
  <dc:creator>Camelia Raita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0x010100E970D2D0FD9F544FA949AE2134A71CAF</vt:lpwstr>
  </property>
</Properties>
</file>