
<file path=[Content_Types].xml><?xml version="1.0" encoding="utf-8"?>
<Types xmlns="http://schemas.openxmlformats.org/package/2006/content-types">
  <Default ContentType="image/jpeg" Extension="jpg"/>
  <Default ContentType="application/vnd.openxmlformats-officedocument.spreadsheetml.sheet" Extension="xlsx"/>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drawingml.chart+xml" PartName="/ppt/charts/chart3.xml"/>
  <Override ContentType="application/vnd.openxmlformats-officedocument.drawingml.chart+xml" PartName="/ppt/charts/chart8.xml"/>
  <Override ContentType="application/vnd.openxmlformats-officedocument.drawingml.chart+xml" PartName="/ppt/charts/chart2.xml"/>
  <Override ContentType="application/vnd.openxmlformats-officedocument.drawingml.chart+xml" PartName="/ppt/charts/chart7.xml"/>
  <Override ContentType="application/vnd.openxmlformats-officedocument.drawingml.chart+xml" PartName="/ppt/charts/chart5.xml"/>
  <Override ContentType="application/vnd.openxmlformats-officedocument.drawingml.chart+xml" PartName="/ppt/charts/chart4.xml"/>
  <Override ContentType="application/vnd.openxmlformats-officedocument.drawingml.chart+xml" PartName="/ppt/charts/chart6.xml"/>
  <Override ContentType="application/vnd.openxmlformats-officedocument.drawingml.chart+xml" PartName="/ppt/charts/chart1.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drawingml.chartshapes+xml" PartName="/ppt/drawings/drawing7.xml"/>
  <Override ContentType="application/vnd.openxmlformats-officedocument.drawingml.chartshapes+xml" PartName="/ppt/drawings/drawing6.xml"/>
  <Override ContentType="application/vnd.openxmlformats-officedocument.drawingml.chartshapes+xml" PartName="/ppt/drawings/drawing2.xml"/>
  <Override ContentType="application/vnd.openxmlformats-officedocument.drawingml.chartshapes+xml" PartName="/ppt/drawings/drawing5.xml"/>
  <Override ContentType="application/vnd.openxmlformats-officedocument.drawingml.chartshapes+xml" PartName="/ppt/drawings/drawing1.xml"/>
  <Override ContentType="application/vnd.openxmlformats-officedocument.drawingml.chartshapes+xml" PartName="/ppt/drawings/drawing3.xml"/>
  <Override ContentType="application/vnd.openxmlformats-officedocument.drawingml.chartshapes+xml" PartName="/ppt/drawings/drawing4.xml"/>
  <Override ContentType="application/vnd.ms-office.chartstyle+xml" PartName="/ppt/charts/style3.xml"/>
  <Override ContentType="application/vnd.ms-office.chartstyle+xml" PartName="/ppt/charts/style4.xml"/>
  <Override ContentType="application/vnd.ms-office.chartstyle+xml" PartName="/ppt/charts/style1.xml"/>
  <Override ContentType="application/vnd.ms-office.chartstyle+xml" PartName="/ppt/charts/style2.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6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y="6858000" cx="9144000"/>
  <p:notesSz cx="6761150" cy="9942500"/>
  <p:embeddedFontLst>
    <p:embeddedFont>
      <p:font typeface="Open Sa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3131">
          <p15:clr>
            <a:srgbClr val="A4A3A4"/>
          </p15:clr>
        </p15:guide>
        <p15:guide id="2" pos="2129">
          <p15:clr>
            <a:srgbClr val="A4A3A4"/>
          </p15:clr>
        </p15:guide>
      </p15:notesGuideLst>
    </p:ext>
    <p:ext uri="http://customooxmlschemas.google.com/">
      <go:slidesCustomData xmlns:go="http://customooxmlschemas.google.com/" r:id="rId30" roundtripDataSignature="AMtx7mhjEfrVI5nXPkgN/6mqDrwZt2eb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EF4B041-9147-476C-A340-E5E130307617}">
  <a:tblStyle styleId="{7EF4B041-9147-476C-A340-E5E130307617}"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3131" orient="horz"/>
        <p:guide pos="2129"/>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OpenSans-regular.fntdata"/><Relationship Id="rId25" Type="http://schemas.openxmlformats.org/officeDocument/2006/relationships/slide" Target="slides/slide18.xml"/><Relationship Id="rId28" Type="http://schemas.openxmlformats.org/officeDocument/2006/relationships/font" Target="fonts/OpenSans-italic.fntdata"/><Relationship Id="rId27" Type="http://schemas.openxmlformats.org/officeDocument/2006/relationships/font" Target="fonts/OpenSans-bold.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OpenSans-boldItalic.fntdata"/><Relationship Id="rId7" Type="http://schemas.openxmlformats.org/officeDocument/2006/relationships/notesMaster" Target="notesMasters/notesMaster1.xml"/><Relationship Id="rId8" Type="http://schemas.openxmlformats.org/officeDocument/2006/relationships/slide" Target="slides/slide1.xml"/><Relationship Id="rId30" Type="http://customschemas.google.com/relationships/presentationmetadata" Target="meta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D:\monitor_ART\01_10_2020\&#1040;&#1056;&#1058;_&#1088;&#1086;&#1082;&#1080;2003-202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monitor_ART\01_11_2020\other\&#1086;&#1087;&#1090;&#1080;&#1084;&#1110;&#1079;&#1072;&#1094;&#1110;&#1103;_&#1040;&#1056;&#1058;\&#1055;&#1088;&#1086;&#1075;&#1085;&#1086;&#1079;_may2020_&#1076;&#1110;&#1072;&#1075;&#1088;&#1072;&#1084;&#1080;%20&#1073;&#1077;&#1079;%20&#1086;&#1093;&#1084;&#1072;&#1090;&#1076;&#1080;&#1090;&#1091;.xlsx" TargetMode="External"/><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oleObject" Target="file:///D:\monitor_ART\01_11_2020\other\&#1086;&#1087;&#1090;&#1080;&#1084;&#1110;&#1079;&#1072;&#1094;&#1110;&#1103;_&#1040;&#1056;&#1058;\&#1055;&#1088;&#1086;&#1075;&#1085;&#1086;&#1079;_may2020_&#1076;&#1110;&#1072;&#1075;&#1088;&#1072;&#1084;&#1080;%20&#1073;&#1077;&#1079;%20&#1086;&#1093;&#1084;&#1072;&#1090;&#1076;&#1080;&#1090;&#1091;.xlsx" TargetMode="External"/><Relationship Id="rId2"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D:\monitor_ART\01_11_2020\other\ART_optimiazation\&#1042;&#1080;&#1076;&#1110;&#1083;&#1077;&#1085;&#1085;&#1103;%20&#1082;&#1086;&#1096;&#1090;&#1110;&#1074;%20&#1085;&#1072;%20&#1079;&#1072;&#1082;&#1091;&#1087;&#1110;&#1074;&#1072;&#1083;&#1102;%20&#1040;&#1056;&#1042;&#1055;%20&#1074;&#1110;&#1076;&#1087;&#1086;&#1074;&#1110;&#1076;&#1085;&#1086;%20&#1087;&#1086;%20&#1055;&#1072;&#1089;&#1087;&#1086;&#1088;&#1090;&#1091;%20&#1073;&#1102;&#1076;&#1078;&#1077;&#1090;&#1091;%20_2017-2020.xlsx" TargetMode="Externa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D:\monitor_ART\01_11_2020\CDC\&#1089;&#1083;&#1072;&#1081;&#1076;_&#1096;&#1074;&#1080;&#1076;&#1082;&#1110;&#1089;&#1090;&#1100;%20&#1087;&#1095;&#1072;&#1090;&#1082;&#1091;&#1040;&#1056;&#1058;\&#1074;&#1080;&#1073;&#1110;&#1088;&#1082;&#1072;_01.12.2020.xlsx" TargetMode="External"/><Relationship Id="rId4" Type="http://schemas.openxmlformats.org/officeDocument/2006/relationships/chartUserShapes" Target="../drawings/drawing4.xml"/></Relationships>
</file>

<file path=ppt/charts/_rels/chart6.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D:\monitor_ART\01_11_2020\other\ART_optimiazation\&#1042;&#1080;&#1076;&#1110;&#1083;&#1077;&#1085;&#1085;&#1103;%20&#1082;&#1086;&#1096;&#1090;&#1110;&#1074;%20&#1085;&#1072;%20&#1079;&#1072;&#1082;&#1091;&#1087;&#1110;&#1074;&#1072;&#1083;&#1102;%20&#1040;&#1056;&#1042;&#1055;%20&#1074;&#1110;&#1076;&#1087;&#1086;&#1074;&#1110;&#1076;&#1085;&#1086;%20&#1087;&#1086;%20&#1055;&#1072;&#1089;&#1087;&#1086;&#1088;&#1090;&#1091;%20&#1073;&#1102;&#1076;&#1078;&#1077;&#1090;&#1091;%20_2017-2020.xlsx" TargetMode="External"/><Relationship Id="rId4" Type="http://schemas.openxmlformats.org/officeDocument/2006/relationships/chartUserShapes" Target="../drawings/drawing5.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chartUserShapes" Target="../drawings/drawing6.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2.xlsx"/><Relationship Id="rId2" Type="http://schemas.openxmlformats.org/officeDocument/2006/relationships/chartUserShapes" Target="../drawings/drawing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0"/>
          <c:tx>
            <c:strRef>
              <c:f>'all (2)'!$D$6</c:f>
              <c:strCache>
                <c:ptCount val="1"/>
                <c:pt idx="0">
                  <c:v>ДКВСУ</c:v>
                </c:pt>
              </c:strCache>
            </c:strRef>
          </c:tx>
          <c:spPr>
            <a:solidFill>
              <a:schemeClr val="accent2"/>
            </a:solidFill>
            <a:ln>
              <a:noFill/>
            </a:ln>
            <a:effectLst/>
          </c:spPr>
          <c:invertIfNegative val="0"/>
          <c:dLbls>
            <c:dLbl>
              <c:idx val="9"/>
              <c:layout>
                <c:manualLayout>
                  <c:x val="-8.5287846481876383E-3"/>
                  <c:y val="-7.19940412853798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47F-4225-A740-BC9FF7968CE2}"/>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LT"/>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'all (2)'!$B$7:$B$24</c:f>
              <c:numCache>
                <c:formatCode>@</c:formatCode>
                <c:ptCount val="18"/>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numCache>
            </c:numRef>
          </c:cat>
          <c:val>
            <c:numRef>
              <c:f>'all (2)'!$D$7:$D$24</c:f>
              <c:numCache>
                <c:formatCode>General</c:formatCode>
                <c:ptCount val="18"/>
                <c:pt idx="6">
                  <c:v>347</c:v>
                </c:pt>
                <c:pt idx="7">
                  <c:v>681</c:v>
                </c:pt>
                <c:pt idx="8">
                  <c:v>822</c:v>
                </c:pt>
                <c:pt idx="9">
                  <c:v>1099</c:v>
                </c:pt>
                <c:pt idx="10">
                  <c:v>2621</c:v>
                </c:pt>
                <c:pt idx="11">
                  <c:v>2004</c:v>
                </c:pt>
                <c:pt idx="12">
                  <c:v>1995</c:v>
                </c:pt>
                <c:pt idx="13">
                  <c:v>2243</c:v>
                </c:pt>
                <c:pt idx="14">
                  <c:v>2375</c:v>
                </c:pt>
                <c:pt idx="15">
                  <c:v>2981</c:v>
                </c:pt>
                <c:pt idx="16">
                  <c:v>3245</c:v>
                </c:pt>
                <c:pt idx="17">
                  <c:v>3601</c:v>
                </c:pt>
              </c:numCache>
            </c:numRef>
          </c:val>
          <c:extLst>
            <c:ext xmlns:c16="http://schemas.microsoft.com/office/drawing/2014/chart" uri="{C3380CC4-5D6E-409C-BE32-E72D297353CC}">
              <c16:uniqueId val="{00000001-547F-4225-A740-BC9FF7968CE2}"/>
            </c:ext>
          </c:extLst>
        </c:ser>
        <c:ser>
          <c:idx val="0"/>
          <c:order val="1"/>
          <c:tx>
            <c:strRef>
              <c:f>'all (2)'!$C$6</c:f>
              <c:strCache>
                <c:ptCount val="1"/>
                <c:pt idx="0">
                  <c:v>МОЗ та НАМН</c:v>
                </c:pt>
              </c:strCache>
            </c:strRef>
          </c:tx>
          <c:spPr>
            <a:solidFill>
              <a:srgbClr val="92D050"/>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'all (2)'!$B$7:$B$24</c:f>
              <c:numCache>
                <c:formatCode>@</c:formatCode>
                <c:ptCount val="18"/>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numCache>
            </c:numRef>
          </c:cat>
          <c:val>
            <c:numRef>
              <c:f>'all (2)'!$C$7:$C$24</c:f>
              <c:numCache>
                <c:formatCode>General</c:formatCode>
                <c:ptCount val="18"/>
                <c:pt idx="0">
                  <c:v>235</c:v>
                </c:pt>
                <c:pt idx="1">
                  <c:v>1299</c:v>
                </c:pt>
                <c:pt idx="2">
                  <c:v>3056</c:v>
                </c:pt>
                <c:pt idx="3">
                  <c:v>4777</c:v>
                </c:pt>
                <c:pt idx="4">
                  <c:v>7657</c:v>
                </c:pt>
                <c:pt idx="5">
                  <c:v>10629</c:v>
                </c:pt>
                <c:pt idx="6">
                  <c:v>15871</c:v>
                </c:pt>
                <c:pt idx="7">
                  <c:v>22016</c:v>
                </c:pt>
                <c:pt idx="8">
                  <c:v>26720</c:v>
                </c:pt>
                <c:pt idx="9">
                  <c:v>40350</c:v>
                </c:pt>
                <c:pt idx="10">
                  <c:v>53163</c:v>
                </c:pt>
                <c:pt idx="11">
                  <c:v>64405</c:v>
                </c:pt>
                <c:pt idx="12">
                  <c:v>58758</c:v>
                </c:pt>
                <c:pt idx="13">
                  <c:v>72537</c:v>
                </c:pt>
                <c:pt idx="14">
                  <c:v>85895</c:v>
                </c:pt>
                <c:pt idx="15">
                  <c:v>99451</c:v>
                </c:pt>
                <c:pt idx="16">
                  <c:v>109801</c:v>
                </c:pt>
                <c:pt idx="17">
                  <c:v>117382</c:v>
                </c:pt>
              </c:numCache>
            </c:numRef>
          </c:val>
          <c:extLst>
            <c:ext xmlns:c16="http://schemas.microsoft.com/office/drawing/2014/chart" uri="{C3380CC4-5D6E-409C-BE32-E72D297353CC}">
              <c16:uniqueId val="{00000002-547F-4225-A740-BC9FF7968CE2}"/>
            </c:ext>
          </c:extLst>
        </c:ser>
        <c:dLbls>
          <c:showLegendKey val="0"/>
          <c:showVal val="1"/>
          <c:showCatName val="0"/>
          <c:showSerName val="0"/>
          <c:showPercent val="0"/>
          <c:showBubbleSize val="0"/>
        </c:dLbls>
        <c:gapWidth val="150"/>
        <c:overlap val="100"/>
        <c:axId val="55880704"/>
        <c:axId val="56754944"/>
      </c:barChart>
      <c:catAx>
        <c:axId val="55880704"/>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LT"/>
          </a:p>
        </c:txPr>
        <c:crossAx val="56754944"/>
        <c:crosses val="autoZero"/>
        <c:auto val="1"/>
        <c:lblAlgn val="ctr"/>
        <c:lblOffset val="100"/>
        <c:noMultiLvlLbl val="0"/>
      </c:catAx>
      <c:valAx>
        <c:axId val="56754944"/>
        <c:scaling>
          <c:orientation val="minMax"/>
          <c:max val="12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LT"/>
          </a:p>
        </c:txPr>
        <c:crossAx val="55880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defRPr>
      </a:pPr>
      <a:endParaRPr lang="en-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ivotFmts>
      <c:pivotFmt>
        <c:idx val="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3"/>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6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6"/>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67"/>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68"/>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69"/>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0"/>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1"/>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2"/>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3"/>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4"/>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5"/>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6"/>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7"/>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8"/>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9"/>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0"/>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1"/>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2"/>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3"/>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4"/>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5"/>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6"/>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7"/>
        <c:spPr>
          <a:solidFill>
            <a:schemeClr val="accent1"/>
          </a:solidFill>
          <a:ln w="28575" cap="rnd">
            <a:solidFill>
              <a:schemeClr val="accent1"/>
            </a:solidFill>
            <a:prstDash val="sysDot"/>
            <a:round/>
          </a:ln>
          <a:effectLst/>
        </c:spPr>
        <c:marker>
          <c:spPr>
            <a:solidFill>
              <a:schemeClr val="accent1"/>
            </a:solidFill>
            <a:ln w="9525">
              <a:solidFill>
                <a:schemeClr val="accent1"/>
              </a:solidFill>
              <a:prstDash val="sysDot"/>
            </a:ln>
            <a:effectLst/>
          </c:spPr>
        </c:marker>
      </c:pivotFmt>
      <c:pivotFmt>
        <c:idx val="88"/>
        <c:spPr>
          <a:solidFill>
            <a:schemeClr val="accent1"/>
          </a:solidFill>
          <a:ln w="28575" cap="rnd">
            <a:solidFill>
              <a:schemeClr val="accent1"/>
            </a:solidFill>
            <a:prstDash val="sysDash"/>
            <a:round/>
          </a:ln>
          <a:effectLst/>
        </c:spPr>
        <c:marker>
          <c:spPr>
            <a:solidFill>
              <a:schemeClr val="accent1"/>
            </a:solidFill>
            <a:ln w="9525">
              <a:solidFill>
                <a:schemeClr val="accent1"/>
              </a:solidFill>
              <a:prstDash val="sysDash"/>
            </a:ln>
            <a:effectLst/>
          </c:spPr>
        </c:marker>
      </c:pivotFmt>
      <c:pivotFmt>
        <c:idx val="89"/>
        <c:spPr>
          <a:solidFill>
            <a:schemeClr val="accent1"/>
          </a:solidFill>
          <a:ln w="28575" cap="rnd">
            <a:solidFill>
              <a:schemeClr val="accent1"/>
            </a:solidFill>
            <a:prstDash val="sysDash"/>
            <a:round/>
          </a:ln>
          <a:effectLst/>
        </c:spPr>
        <c:marker>
          <c:spPr>
            <a:solidFill>
              <a:schemeClr val="accent1"/>
            </a:solidFill>
            <a:ln w="9525">
              <a:solidFill>
                <a:schemeClr val="accent1"/>
              </a:solidFill>
              <a:prstDash val="sysDash"/>
            </a:ln>
            <a:effectLst/>
          </c:spPr>
        </c:marker>
      </c:pivotFmt>
    </c:pivotFmts>
    <c:plotArea>
      <c:layout/>
      <c:lineChart>
        <c:grouping val="standard"/>
        <c:varyColors val="0"/>
        <c:ser>
          <c:idx val="0"/>
          <c:order val="0"/>
          <c:tx>
            <c:strRef>
              <c:f>EFV!$B$4</c:f>
              <c:strCache>
                <c:ptCount val="1"/>
                <c:pt idx="0">
                  <c:v>EFV 600</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2"/>
            <c:marker>
              <c:spPr>
                <a:solidFill>
                  <a:schemeClr val="accent1"/>
                </a:solidFill>
                <a:ln w="9525">
                  <a:solidFill>
                    <a:schemeClr val="accent1"/>
                  </a:solidFill>
                  <a:prstDash val="sysDash"/>
                </a:ln>
                <a:effectLst/>
              </c:spPr>
            </c:marker>
            <c:bubble3D val="0"/>
            <c:spPr>
              <a:ln w="28575" cap="rnd">
                <a:solidFill>
                  <a:schemeClr val="accent1"/>
                </a:solidFill>
                <a:prstDash val="sysDash"/>
                <a:round/>
              </a:ln>
              <a:effectLst/>
            </c:spPr>
            <c:extLst>
              <c:ext xmlns:c16="http://schemas.microsoft.com/office/drawing/2014/chart" uri="{C3380CC4-5D6E-409C-BE32-E72D297353CC}">
                <c16:uniqueId val="{00000001-80D3-4790-97B9-668B7119B71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EFV!$A$5:$A$14</c:f>
              <c:strCache>
                <c:ptCount val="10"/>
                <c:pt idx="0">
                  <c:v>декабрь 2019</c:v>
                </c:pt>
                <c:pt idx="1">
                  <c:v>январь 2020</c:v>
                </c:pt>
                <c:pt idx="2">
                  <c:v>декабрь 2020</c:v>
                </c:pt>
                <c:pt idx="3">
                  <c:v>январь "21</c:v>
                </c:pt>
                <c:pt idx="4">
                  <c:v>февраль "21</c:v>
                </c:pt>
                <c:pt idx="5">
                  <c:v>март "21</c:v>
                </c:pt>
                <c:pt idx="6">
                  <c:v>апрель "21</c:v>
                </c:pt>
                <c:pt idx="7">
                  <c:v>май "21</c:v>
                </c:pt>
                <c:pt idx="8">
                  <c:v>июнь "21</c:v>
                </c:pt>
                <c:pt idx="9">
                  <c:v>июль "21</c:v>
                </c:pt>
              </c:strCache>
            </c:strRef>
          </c:cat>
          <c:val>
            <c:numRef>
              <c:f>EFV!$B$5:$B$14</c:f>
              <c:numCache>
                <c:formatCode>0%</c:formatCode>
                <c:ptCount val="10"/>
                <c:pt idx="0">
                  <c:v>6.4338305059015555E-2</c:v>
                </c:pt>
                <c:pt idx="1">
                  <c:v>6.5679402070470266E-2</c:v>
                </c:pt>
                <c:pt idx="2">
                  <c:v>2.933938136370217E-2</c:v>
                </c:pt>
                <c:pt idx="3">
                  <c:v>2.2044011133494291E-2</c:v>
                </c:pt>
                <c:pt idx="4">
                  <c:v>1.65157612340711E-2</c:v>
                </c:pt>
                <c:pt idx="5">
                  <c:v>1.299645000870467E-2</c:v>
                </c:pt>
                <c:pt idx="6">
                  <c:v>1.0297439900327988E-2</c:v>
                </c:pt>
                <c:pt idx="7">
                  <c:v>9.5697705641913065E-3</c:v>
                </c:pt>
                <c:pt idx="8">
                  <c:v>9.2834240548803262E-3</c:v>
                </c:pt>
                <c:pt idx="9">
                  <c:v>4.2333720895566928E-3</c:v>
                </c:pt>
              </c:numCache>
            </c:numRef>
          </c:val>
          <c:smooth val="0"/>
          <c:extLst>
            <c:ext xmlns:c16="http://schemas.microsoft.com/office/drawing/2014/chart" uri="{C3380CC4-5D6E-409C-BE32-E72D297353CC}">
              <c16:uniqueId val="{00000002-80D3-4790-97B9-668B7119B71B}"/>
            </c:ext>
          </c:extLst>
        </c:ser>
        <c:ser>
          <c:idx val="1"/>
          <c:order val="1"/>
          <c:tx>
            <c:strRef>
              <c:f>EFV!$C$4</c:f>
              <c:strCache>
                <c:ptCount val="1"/>
                <c:pt idx="0">
                  <c:v>TDF/3TC/EFV4</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Pt>
            <c:idx val="2"/>
            <c:marker>
              <c:spPr>
                <a:solidFill>
                  <a:schemeClr val="accent2"/>
                </a:solidFill>
                <a:ln w="9525">
                  <a:solidFill>
                    <a:schemeClr val="accent2"/>
                  </a:solidFill>
                  <a:prstDash val="sysDash"/>
                </a:ln>
                <a:effectLst/>
              </c:spPr>
            </c:marker>
            <c:bubble3D val="0"/>
            <c:spPr>
              <a:ln w="28575" cap="rnd">
                <a:solidFill>
                  <a:schemeClr val="accent2"/>
                </a:solidFill>
                <a:prstDash val="sysDash"/>
                <a:round/>
              </a:ln>
              <a:effectLst/>
            </c:spPr>
            <c:extLst>
              <c:ext xmlns:c16="http://schemas.microsoft.com/office/drawing/2014/chart" uri="{C3380CC4-5D6E-409C-BE32-E72D297353CC}">
                <c16:uniqueId val="{00000004-80D3-4790-97B9-668B7119B71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EFV!$A$5:$A$14</c:f>
              <c:strCache>
                <c:ptCount val="10"/>
                <c:pt idx="0">
                  <c:v>декабрь 2019</c:v>
                </c:pt>
                <c:pt idx="1">
                  <c:v>январь 2020</c:v>
                </c:pt>
                <c:pt idx="2">
                  <c:v>декабрь 2020</c:v>
                </c:pt>
                <c:pt idx="3">
                  <c:v>январь "21</c:v>
                </c:pt>
                <c:pt idx="4">
                  <c:v>февраль "21</c:v>
                </c:pt>
                <c:pt idx="5">
                  <c:v>март "21</c:v>
                </c:pt>
                <c:pt idx="6">
                  <c:v>апрель "21</c:v>
                </c:pt>
                <c:pt idx="7">
                  <c:v>май "21</c:v>
                </c:pt>
                <c:pt idx="8">
                  <c:v>июнь "21</c:v>
                </c:pt>
                <c:pt idx="9">
                  <c:v>июль "21</c:v>
                </c:pt>
              </c:strCache>
            </c:strRef>
          </c:cat>
          <c:val>
            <c:numRef>
              <c:f>EFV!$C$5:$C$14</c:f>
              <c:numCache>
                <c:formatCode>0%</c:formatCode>
                <c:ptCount val="10"/>
                <c:pt idx="0">
                  <c:v>0</c:v>
                </c:pt>
                <c:pt idx="1">
                  <c:v>0</c:v>
                </c:pt>
                <c:pt idx="2">
                  <c:v>8.105743842443605E-4</c:v>
                </c:pt>
                <c:pt idx="3">
                  <c:v>8.3087444290763798E-2</c:v>
                </c:pt>
                <c:pt idx="4">
                  <c:v>0.10068775371866839</c:v>
                </c:pt>
                <c:pt idx="5">
                  <c:v>0.12983918548887313</c:v>
                </c:pt>
                <c:pt idx="6">
                  <c:v>0.135802098725613</c:v>
                </c:pt>
                <c:pt idx="7">
                  <c:v>0.14285501315622745</c:v>
                </c:pt>
                <c:pt idx="8">
                  <c:v>0.15129024806444172</c:v>
                </c:pt>
                <c:pt idx="9">
                  <c:v>0.18333544346220029</c:v>
                </c:pt>
              </c:numCache>
            </c:numRef>
          </c:val>
          <c:smooth val="0"/>
          <c:extLst>
            <c:ext xmlns:c16="http://schemas.microsoft.com/office/drawing/2014/chart" uri="{C3380CC4-5D6E-409C-BE32-E72D297353CC}">
              <c16:uniqueId val="{00000005-80D3-4790-97B9-668B7119B71B}"/>
            </c:ext>
          </c:extLst>
        </c:ser>
        <c:ser>
          <c:idx val="2"/>
          <c:order val="2"/>
          <c:tx>
            <c:strRef>
              <c:f>EFV!$D$4</c:f>
              <c:strCache>
                <c:ptCount val="1"/>
                <c:pt idx="0">
                  <c:v>TDF/FTC/EFV</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Pt>
            <c:idx val="2"/>
            <c:marker>
              <c:spPr>
                <a:solidFill>
                  <a:schemeClr val="accent3"/>
                </a:solidFill>
                <a:ln w="9525">
                  <a:solidFill>
                    <a:schemeClr val="accent3"/>
                  </a:solidFill>
                  <a:prstDash val="sysDot"/>
                </a:ln>
                <a:effectLst/>
              </c:spPr>
            </c:marker>
            <c:bubble3D val="0"/>
            <c:spPr>
              <a:ln w="28575" cap="rnd">
                <a:solidFill>
                  <a:schemeClr val="accent3"/>
                </a:solidFill>
                <a:prstDash val="sysDot"/>
                <a:round/>
              </a:ln>
              <a:effectLst/>
            </c:spPr>
            <c:extLst>
              <c:ext xmlns:c16="http://schemas.microsoft.com/office/drawing/2014/chart" uri="{C3380CC4-5D6E-409C-BE32-E72D297353CC}">
                <c16:uniqueId val="{00000007-80D3-4790-97B9-668B7119B71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EFV!$A$5:$A$14</c:f>
              <c:strCache>
                <c:ptCount val="10"/>
                <c:pt idx="0">
                  <c:v>декабрь 2019</c:v>
                </c:pt>
                <c:pt idx="1">
                  <c:v>январь 2020</c:v>
                </c:pt>
                <c:pt idx="2">
                  <c:v>декабрь 2020</c:v>
                </c:pt>
                <c:pt idx="3">
                  <c:v>январь "21</c:v>
                </c:pt>
                <c:pt idx="4">
                  <c:v>февраль "21</c:v>
                </c:pt>
                <c:pt idx="5">
                  <c:v>март "21</c:v>
                </c:pt>
                <c:pt idx="6">
                  <c:v>апрель "21</c:v>
                </c:pt>
                <c:pt idx="7">
                  <c:v>май "21</c:v>
                </c:pt>
                <c:pt idx="8">
                  <c:v>июнь "21</c:v>
                </c:pt>
                <c:pt idx="9">
                  <c:v>июль "21</c:v>
                </c:pt>
              </c:strCache>
            </c:strRef>
          </c:cat>
          <c:val>
            <c:numRef>
              <c:f>EFV!$D$5:$D$14</c:f>
              <c:numCache>
                <c:formatCode>0%</c:formatCode>
                <c:ptCount val="10"/>
                <c:pt idx="0">
                  <c:v>0.39204116314199405</c:v>
                </c:pt>
                <c:pt idx="1">
                  <c:v>0.38870711328009477</c:v>
                </c:pt>
                <c:pt idx="2">
                  <c:v>0.26345272585732288</c:v>
                </c:pt>
                <c:pt idx="3">
                  <c:v>0.15352697095435686</c:v>
                </c:pt>
                <c:pt idx="4">
                  <c:v>0.1308103003115075</c:v>
                </c:pt>
                <c:pt idx="5">
                  <c:v>8.0997261766085266E-2</c:v>
                </c:pt>
                <c:pt idx="6">
                  <c:v>6.5182007065759565E-2</c:v>
                </c:pt>
                <c:pt idx="7">
                  <c:v>5.1014855728735736E-2</c:v>
                </c:pt>
                <c:pt idx="8">
                  <c:v>4.1766332088912755E-2</c:v>
                </c:pt>
                <c:pt idx="9">
                  <c:v>1.9661436029581531E-3</c:v>
                </c:pt>
              </c:numCache>
            </c:numRef>
          </c:val>
          <c:smooth val="0"/>
          <c:extLst>
            <c:ext xmlns:c16="http://schemas.microsoft.com/office/drawing/2014/chart" uri="{C3380CC4-5D6E-409C-BE32-E72D297353CC}">
              <c16:uniqueId val="{00000008-80D3-4790-97B9-668B7119B71B}"/>
            </c:ext>
          </c:extLst>
        </c:ser>
        <c:ser>
          <c:idx val="3"/>
          <c:order val="3"/>
          <c:tx>
            <c:strRef>
              <c:f>EFV!$E$4</c:f>
              <c:strCache>
                <c:ptCount val="1"/>
                <c:pt idx="0">
                  <c:v>LPV/rtv 200/50</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EFV!$A$5:$A$14</c:f>
              <c:strCache>
                <c:ptCount val="10"/>
                <c:pt idx="0">
                  <c:v>декабрь 2019</c:v>
                </c:pt>
                <c:pt idx="1">
                  <c:v>январь 2020</c:v>
                </c:pt>
                <c:pt idx="2">
                  <c:v>декабрь 2020</c:v>
                </c:pt>
                <c:pt idx="3">
                  <c:v>январь "21</c:v>
                </c:pt>
                <c:pt idx="4">
                  <c:v>февраль "21</c:v>
                </c:pt>
                <c:pt idx="5">
                  <c:v>март "21</c:v>
                </c:pt>
                <c:pt idx="6">
                  <c:v>апрель "21</c:v>
                </c:pt>
                <c:pt idx="7">
                  <c:v>май "21</c:v>
                </c:pt>
                <c:pt idx="8">
                  <c:v>июнь "21</c:v>
                </c:pt>
                <c:pt idx="9">
                  <c:v>июль "21</c:v>
                </c:pt>
              </c:strCache>
            </c:strRef>
          </c:cat>
          <c:val>
            <c:numRef>
              <c:f>EFV!$E$5:$E$14</c:f>
              <c:numCache>
                <c:formatCode>0%</c:formatCode>
                <c:ptCount val="10"/>
                <c:pt idx="0">
                  <c:v>7.7564613457816275E-2</c:v>
                </c:pt>
                <c:pt idx="1">
                  <c:v>7.6078176500626718E-2</c:v>
                </c:pt>
                <c:pt idx="2">
                  <c:v>4.4475542472936683E-2</c:v>
                </c:pt>
                <c:pt idx="3">
                  <c:v>2.8310446108659213E-2</c:v>
                </c:pt>
                <c:pt idx="4">
                  <c:v>2.6233156514846662E-2</c:v>
                </c:pt>
                <c:pt idx="5" formatCode="0.0%">
                  <c:v>2.3896210062597938E-2</c:v>
                </c:pt>
                <c:pt idx="6" formatCode="0.0%">
                  <c:v>2.2231061942253289E-2</c:v>
                </c:pt>
                <c:pt idx="7" formatCode="0.0%">
                  <c:v>2.0422472178297582E-2</c:v>
                </c:pt>
                <c:pt idx="8" formatCode="0.0%">
                  <c:v>1.9364700618894944E-2</c:v>
                </c:pt>
                <c:pt idx="9" formatCode="0.0%">
                  <c:v>1.4999999999999998E-2</c:v>
                </c:pt>
              </c:numCache>
            </c:numRef>
          </c:val>
          <c:smooth val="0"/>
          <c:extLst>
            <c:ext xmlns:c16="http://schemas.microsoft.com/office/drawing/2014/chart" uri="{C3380CC4-5D6E-409C-BE32-E72D297353CC}">
              <c16:uniqueId val="{00000009-80D3-4790-97B9-668B7119B71B}"/>
            </c:ext>
          </c:extLst>
        </c:ser>
        <c:dLbls>
          <c:showLegendKey val="0"/>
          <c:showVal val="1"/>
          <c:showCatName val="0"/>
          <c:showSerName val="0"/>
          <c:showPercent val="0"/>
          <c:showBubbleSize val="0"/>
        </c:dLbls>
        <c:marker val="1"/>
        <c:smooth val="0"/>
        <c:axId val="57225600"/>
        <c:axId val="57227136"/>
      </c:lineChart>
      <c:catAx>
        <c:axId val="57225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T"/>
          </a:p>
        </c:txPr>
        <c:crossAx val="57227136"/>
        <c:crosses val="autoZero"/>
        <c:auto val="1"/>
        <c:lblAlgn val="ctr"/>
        <c:lblOffset val="100"/>
        <c:noMultiLvlLbl val="0"/>
      </c:catAx>
      <c:valAx>
        <c:axId val="572271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T"/>
          </a:p>
        </c:txPr>
        <c:crossAx val="57225600"/>
        <c:crosses val="autoZero"/>
        <c:crossBetween val="between"/>
      </c:valAx>
      <c:spPr>
        <a:noFill/>
        <a:ln>
          <a:noFill/>
        </a:ln>
        <a:effectLst/>
      </c:spPr>
    </c:plotArea>
    <c:legend>
      <c:legendPos val="r"/>
      <c:layout>
        <c:manualLayout>
          <c:xMode val="edge"/>
          <c:yMode val="edge"/>
          <c:x val="0.86291167178368788"/>
          <c:y val="0.2581478212777808"/>
          <c:w val="0.12810337553588405"/>
          <c:h val="0.4882035554966637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LT"/>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ivotFmts>
      <c:pivotFmt>
        <c:idx val="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3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4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3"/>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6"/>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7"/>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8"/>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59"/>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0"/>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1"/>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2"/>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3"/>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64"/>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5"/>
        <c:spPr>
          <a:solidFill>
            <a:schemeClr val="accent1"/>
          </a:solidFill>
          <a:ln>
            <a:noFill/>
          </a:ln>
          <a:effectLst/>
        </c:spPr>
        <c:marker>
          <c:symbol val="none"/>
        </c:marker>
        <c:dLbl>
          <c:idx val="0"/>
          <c:delete val="1"/>
          <c:extLst>
            <c:ext xmlns:c15="http://schemas.microsoft.com/office/drawing/2012/chart" uri="{CE6537A1-D6FC-4f65-9D91-7224C49458BB}"/>
          </c:extLst>
        </c:dLbl>
      </c:pivotFmt>
      <c:pivotFmt>
        <c:idx val="66"/>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67"/>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68"/>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69"/>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0"/>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1"/>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2"/>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3"/>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4"/>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5"/>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76"/>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7"/>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8"/>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79"/>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0"/>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1"/>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2"/>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3"/>
        <c:spPr>
          <a:solidFill>
            <a:schemeClr val="accent1"/>
          </a:solidFill>
          <a:ln w="28575" cap="rnd">
            <a:solidFill>
              <a:schemeClr val="accent1"/>
            </a:solidFill>
            <a:round/>
          </a:ln>
          <a:effectLst/>
        </c:spPr>
        <c:marker>
          <c:symbol val="circle"/>
          <c:size val="5"/>
          <c:spPr>
            <a:solidFill>
              <a:schemeClr val="accent2"/>
            </a:solidFill>
            <a:ln w="9525">
              <a:solidFill>
                <a:schemeClr val="accent2"/>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84"/>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5"/>
        <c:spPr>
          <a:solidFill>
            <a:schemeClr val="accent1"/>
          </a:solidFill>
          <a:ln w="28575" cap="rnd">
            <a:solidFill>
              <a:schemeClr val="accent1"/>
            </a:solidFill>
            <a:round/>
          </a:ln>
          <a:effectLst/>
        </c:spPr>
        <c:marker>
          <c:symbol val="circle"/>
          <c:size val="5"/>
          <c:spPr>
            <a:solidFill>
              <a:schemeClr val="accent3"/>
            </a:solidFill>
            <a:ln w="9525">
              <a:solidFill>
                <a:schemeClr val="accent3"/>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86"/>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dLblPos val="t"/>
          <c:showLegendKey val="0"/>
          <c:showVal val="1"/>
          <c:showCatName val="0"/>
          <c:showSerName val="0"/>
          <c:showPercent val="0"/>
          <c:showBubbleSize val="0"/>
          <c:extLst>
            <c:ext xmlns:c15="http://schemas.microsoft.com/office/drawing/2012/chart" uri="{CE6537A1-D6FC-4f65-9D91-7224C49458BB}"/>
          </c:extLst>
        </c:dLbl>
      </c:pivotFmt>
      <c:pivotFmt>
        <c:idx val="87"/>
        <c:spPr>
          <a:solidFill>
            <a:schemeClr val="accent1"/>
          </a:solidFill>
          <a:ln w="28575" cap="rnd">
            <a:solidFill>
              <a:schemeClr val="accent1"/>
            </a:solidFill>
            <a:prstDash val="sysDot"/>
            <a:round/>
          </a:ln>
          <a:effectLst/>
        </c:spPr>
        <c:marker>
          <c:symbol val="circle"/>
          <c:size val="5"/>
          <c:spPr>
            <a:solidFill>
              <a:schemeClr val="accent3"/>
            </a:solidFill>
            <a:ln w="9525">
              <a:solidFill>
                <a:schemeClr val="accent3"/>
              </a:solidFill>
            </a:ln>
            <a:effectLst/>
          </c:spPr>
        </c:marker>
      </c:pivotFmt>
      <c:pivotFmt>
        <c:idx val="88"/>
        <c:spPr>
          <a:solidFill>
            <a:schemeClr val="accent1"/>
          </a:solidFill>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pivotFmt>
      <c:pivotFmt>
        <c:idx val="89"/>
        <c:spPr>
          <a:solidFill>
            <a:schemeClr val="accent1"/>
          </a:solidFill>
          <a:ln w="28575" cap="rnd">
            <a:solidFill>
              <a:schemeClr val="accent1"/>
            </a:solidFill>
            <a:prstDash val="sysDash"/>
            <a:round/>
          </a:ln>
          <a:effectLst/>
        </c:spPr>
        <c:marker>
          <c:symbol val="circle"/>
          <c:size val="5"/>
          <c:spPr>
            <a:solidFill>
              <a:schemeClr val="accent2"/>
            </a:solidFill>
            <a:ln w="9525">
              <a:solidFill>
                <a:schemeClr val="accent2"/>
              </a:solidFill>
            </a:ln>
            <a:effectLst/>
          </c:spPr>
        </c:marker>
      </c:pivotFmt>
      <c:pivotFmt>
        <c:idx val="90"/>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91"/>
        <c:spPr>
          <a:solidFill>
            <a:schemeClr val="accent1"/>
          </a:solidFill>
          <a:ln w="28575" cap="rnd">
            <a:solidFill>
              <a:schemeClr val="accent1"/>
            </a:solidFill>
            <a:prstDash val="sysDash"/>
            <a:round/>
          </a:ln>
          <a:effectLst/>
        </c:spPr>
        <c:marker>
          <c:symbol val="circle"/>
          <c:size val="5"/>
          <c:spPr>
            <a:solidFill>
              <a:schemeClr val="accent1"/>
            </a:solidFill>
            <a:ln w="9525">
              <a:solidFill>
                <a:schemeClr val="accent1"/>
              </a:solidFill>
              <a:prstDash val="sysDash"/>
            </a:ln>
            <a:effectLst/>
          </c:spPr>
        </c:marker>
      </c:pivotFmt>
      <c:pivotFmt>
        <c:idx val="92"/>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93"/>
        <c:spPr>
          <a:solidFill>
            <a:schemeClr val="accent1"/>
          </a:solidFill>
          <a:ln w="28575" cap="rnd">
            <a:solidFill>
              <a:schemeClr val="accent2"/>
            </a:solidFill>
            <a:prstDash val="sysDash"/>
            <a:round/>
          </a:ln>
          <a:effectLst/>
        </c:spPr>
        <c:marker>
          <c:symbol val="circle"/>
          <c:size val="5"/>
          <c:spPr>
            <a:solidFill>
              <a:schemeClr val="accent1"/>
            </a:solidFill>
            <a:ln w="9525">
              <a:solidFill>
                <a:schemeClr val="accent1"/>
              </a:solidFill>
              <a:prstDash val="sysDash"/>
            </a:ln>
            <a:effectLst/>
          </c:spPr>
        </c:marker>
      </c:pivotFmt>
      <c:pivotFmt>
        <c:idx val="94"/>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95"/>
        <c:spPr>
          <a:solidFill>
            <a:schemeClr val="accent1"/>
          </a:solidFill>
          <a:ln w="28575" cap="rnd">
            <a:solidFill>
              <a:schemeClr val="accent3"/>
            </a:solidFill>
            <a:prstDash val="sysDot"/>
            <a:round/>
          </a:ln>
          <a:effectLst/>
        </c:spPr>
        <c:marker>
          <c:symbol val="circle"/>
          <c:size val="5"/>
          <c:spPr>
            <a:solidFill>
              <a:schemeClr val="accent1"/>
            </a:solidFill>
            <a:ln w="9525">
              <a:solidFill>
                <a:schemeClr val="accent1"/>
              </a:solidFill>
              <a:prstDash val="sysDot"/>
            </a:ln>
            <a:effectLst/>
          </c:spPr>
        </c:marker>
      </c:pivotFmt>
      <c:pivotFmt>
        <c:idx val="96"/>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97"/>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98"/>
        <c:spPr>
          <a:solidFill>
            <a:schemeClr val="accent1"/>
          </a:solidFill>
          <a:ln w="28575" cap="rnd">
            <a:solidFill>
              <a:schemeClr val="accent1"/>
            </a:solidFill>
            <a:round/>
          </a:ln>
          <a:effectLst/>
        </c:spPr>
        <c:marker>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extLst>
            <c:ext xmlns:c15="http://schemas.microsoft.com/office/drawing/2012/chart" uri="{CE6537A1-D6FC-4f65-9D91-7224C49458BB}"/>
          </c:extLst>
        </c:dLbl>
      </c:pivotFmt>
      <c:pivotFmt>
        <c:idx val="99"/>
        <c:spPr>
          <a:solidFill>
            <a:schemeClr val="accent1"/>
          </a:solidFill>
          <a:ln w="28575" cap="rnd">
            <a:solidFill>
              <a:schemeClr val="accent1"/>
            </a:solidFill>
            <a:prstDash val="sysDash"/>
            <a:round/>
          </a:ln>
          <a:effectLst/>
        </c:spPr>
        <c:marker>
          <c:spPr>
            <a:solidFill>
              <a:schemeClr val="accent1"/>
            </a:solidFill>
            <a:ln w="9525">
              <a:solidFill>
                <a:schemeClr val="accent1"/>
              </a:solidFill>
              <a:prstDash val="sysDash"/>
            </a:ln>
            <a:effectLst/>
          </c:spPr>
        </c:marker>
      </c:pivotFmt>
      <c:pivotFmt>
        <c:idx val="100"/>
        <c:spPr>
          <a:solidFill>
            <a:schemeClr val="accent1"/>
          </a:solidFill>
          <a:ln w="28575" cap="rnd">
            <a:solidFill>
              <a:schemeClr val="accent1"/>
            </a:solidFill>
            <a:prstDash val="sysDash"/>
            <a:round/>
          </a:ln>
          <a:effectLst/>
        </c:spPr>
        <c:marker>
          <c:spPr>
            <a:solidFill>
              <a:schemeClr val="accent1"/>
            </a:solidFill>
            <a:ln w="9525">
              <a:solidFill>
                <a:schemeClr val="accent1"/>
              </a:solidFill>
              <a:prstDash val="sysDash"/>
            </a:ln>
            <a:effectLst/>
          </c:spPr>
        </c:marker>
      </c:pivotFmt>
      <c:pivotFmt>
        <c:idx val="101"/>
        <c:spPr>
          <a:solidFill>
            <a:schemeClr val="accent1"/>
          </a:solidFill>
          <a:ln w="28575" cap="rnd">
            <a:solidFill>
              <a:schemeClr val="accent1"/>
            </a:solidFill>
            <a:prstDash val="sysDash"/>
            <a:round/>
          </a:ln>
          <a:effectLst/>
        </c:spPr>
        <c:marker>
          <c:spPr>
            <a:solidFill>
              <a:schemeClr val="accent1"/>
            </a:solidFill>
            <a:ln w="9525">
              <a:solidFill>
                <a:schemeClr val="accent1"/>
              </a:solidFill>
              <a:prstDash val="sysDash"/>
            </a:ln>
            <a:effectLst/>
          </c:spPr>
        </c:marker>
      </c:pivotFmt>
    </c:pivotFmts>
    <c:plotArea>
      <c:layout>
        <c:manualLayout>
          <c:layoutTarget val="inner"/>
          <c:xMode val="edge"/>
          <c:yMode val="edge"/>
          <c:x val="4.3506298971767762E-2"/>
          <c:y val="8.299985662918466E-2"/>
          <c:w val="0.80546889397253463"/>
          <c:h val="0.8225967926600678"/>
        </c:manualLayout>
      </c:layout>
      <c:lineChart>
        <c:grouping val="standard"/>
        <c:varyColors val="0"/>
        <c:ser>
          <c:idx val="0"/>
          <c:order val="0"/>
          <c:tx>
            <c:strRef>
              <c:f>DTG!$B$4</c:f>
              <c:strCache>
                <c:ptCount val="1"/>
                <c:pt idx="0">
                  <c:v>DTG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2"/>
            <c:marker>
              <c:spPr>
                <a:solidFill>
                  <a:schemeClr val="accent1"/>
                </a:solidFill>
                <a:ln w="9525">
                  <a:solidFill>
                    <a:schemeClr val="accent1"/>
                  </a:solidFill>
                  <a:prstDash val="sysDash"/>
                </a:ln>
                <a:effectLst/>
              </c:spPr>
            </c:marker>
            <c:bubble3D val="0"/>
            <c:spPr>
              <a:ln w="28575" cap="rnd">
                <a:solidFill>
                  <a:schemeClr val="accent1"/>
                </a:solidFill>
                <a:prstDash val="sysDash"/>
                <a:round/>
              </a:ln>
              <a:effectLst/>
            </c:spPr>
            <c:extLst>
              <c:ext xmlns:c16="http://schemas.microsoft.com/office/drawing/2014/chart" uri="{C3380CC4-5D6E-409C-BE32-E72D297353CC}">
                <c16:uniqueId val="{00000001-66DF-4F59-99ED-C377FEB0D7A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DTG!$A$5:$A$14</c:f>
              <c:strCache>
                <c:ptCount val="10"/>
                <c:pt idx="0">
                  <c:v>декабрь 2019</c:v>
                </c:pt>
                <c:pt idx="1">
                  <c:v>январь 2020</c:v>
                </c:pt>
                <c:pt idx="2">
                  <c:v>декабрь 2020</c:v>
                </c:pt>
                <c:pt idx="3">
                  <c:v>январь "21</c:v>
                </c:pt>
                <c:pt idx="4">
                  <c:v>февраль "21</c:v>
                </c:pt>
                <c:pt idx="5">
                  <c:v>март "21</c:v>
                </c:pt>
                <c:pt idx="6">
                  <c:v>апрель "21</c:v>
                </c:pt>
                <c:pt idx="7">
                  <c:v>май "21</c:v>
                </c:pt>
                <c:pt idx="8">
                  <c:v>июнь "21</c:v>
                </c:pt>
                <c:pt idx="9">
                  <c:v>июль "21</c:v>
                </c:pt>
              </c:strCache>
            </c:strRef>
          </c:cat>
          <c:val>
            <c:numRef>
              <c:f>DTG!$B$5:$B$14</c:f>
              <c:numCache>
                <c:formatCode>0%</c:formatCode>
                <c:ptCount val="10"/>
                <c:pt idx="0">
                  <c:v>0.37628398791540807</c:v>
                </c:pt>
                <c:pt idx="1">
                  <c:v>0.35973084886128365</c:v>
                </c:pt>
                <c:pt idx="2">
                  <c:v>0.13699509642624988</c:v>
                </c:pt>
                <c:pt idx="3">
                  <c:v>0.13196557553404026</c:v>
                </c:pt>
                <c:pt idx="4">
                  <c:v>0.12550172509653687</c:v>
                </c:pt>
                <c:pt idx="5">
                  <c:v>0.12206320630550221</c:v>
                </c:pt>
                <c:pt idx="6">
                  <c:v>0.11482234340191573</c:v>
                </c:pt>
                <c:pt idx="7">
                  <c:v>0.11210000223618601</c:v>
                </c:pt>
                <c:pt idx="8">
                  <c:v>0.11117817569430467</c:v>
                </c:pt>
                <c:pt idx="9">
                  <c:v>0.10822726832646924</c:v>
                </c:pt>
              </c:numCache>
            </c:numRef>
          </c:val>
          <c:smooth val="0"/>
          <c:extLst>
            <c:ext xmlns:c16="http://schemas.microsoft.com/office/drawing/2014/chart" uri="{C3380CC4-5D6E-409C-BE32-E72D297353CC}">
              <c16:uniqueId val="{00000002-66DF-4F59-99ED-C377FEB0D7AE}"/>
            </c:ext>
          </c:extLst>
        </c:ser>
        <c:ser>
          <c:idx val="1"/>
          <c:order val="1"/>
          <c:tx>
            <c:strRef>
              <c:f>DTG!$C$4</c:f>
              <c:strCache>
                <c:ptCount val="1"/>
                <c:pt idx="0">
                  <c:v>TAF/FTC/DTG</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Pt>
            <c:idx val="2"/>
            <c:marker>
              <c:spPr>
                <a:solidFill>
                  <a:schemeClr val="accent2"/>
                </a:solidFill>
                <a:ln w="9525">
                  <a:solidFill>
                    <a:schemeClr val="accent2"/>
                  </a:solidFill>
                  <a:prstDash val="sysDash"/>
                </a:ln>
                <a:effectLst/>
              </c:spPr>
            </c:marker>
            <c:bubble3D val="0"/>
            <c:spPr>
              <a:ln w="28575" cap="rnd">
                <a:solidFill>
                  <a:schemeClr val="accent2"/>
                </a:solidFill>
                <a:prstDash val="sysDash"/>
                <a:round/>
              </a:ln>
              <a:effectLst/>
            </c:spPr>
            <c:extLst>
              <c:ext xmlns:c16="http://schemas.microsoft.com/office/drawing/2014/chart" uri="{C3380CC4-5D6E-409C-BE32-E72D297353CC}">
                <c16:uniqueId val="{00000004-66DF-4F59-99ED-C377FEB0D7A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DTG!$A$5:$A$14</c:f>
              <c:strCache>
                <c:ptCount val="10"/>
                <c:pt idx="0">
                  <c:v>декабрь 2019</c:v>
                </c:pt>
                <c:pt idx="1">
                  <c:v>январь 2020</c:v>
                </c:pt>
                <c:pt idx="2">
                  <c:v>декабрь 2020</c:v>
                </c:pt>
                <c:pt idx="3">
                  <c:v>январь "21</c:v>
                </c:pt>
                <c:pt idx="4">
                  <c:v>февраль "21</c:v>
                </c:pt>
                <c:pt idx="5">
                  <c:v>март "21</c:v>
                </c:pt>
                <c:pt idx="6">
                  <c:v>апрель "21</c:v>
                </c:pt>
                <c:pt idx="7">
                  <c:v>май "21</c:v>
                </c:pt>
                <c:pt idx="8">
                  <c:v>июнь "21</c:v>
                </c:pt>
                <c:pt idx="9">
                  <c:v>июль "21</c:v>
                </c:pt>
              </c:strCache>
            </c:strRef>
          </c:cat>
          <c:val>
            <c:numRef>
              <c:f>DTG!$C$5:$C$14</c:f>
              <c:numCache>
                <c:formatCode>0%</c:formatCode>
                <c:ptCount val="10"/>
                <c:pt idx="0">
                  <c:v>0</c:v>
                </c:pt>
                <c:pt idx="1">
                  <c:v>0</c:v>
                </c:pt>
                <c:pt idx="2">
                  <c:v>3.2101955811657848E-4</c:v>
                </c:pt>
                <c:pt idx="3">
                  <c:v>2.2352850776087289E-2</c:v>
                </c:pt>
                <c:pt idx="4">
                  <c:v>2.4760657136111249E-2</c:v>
                </c:pt>
                <c:pt idx="5">
                  <c:v>2.9591080316485378E-2</c:v>
                </c:pt>
                <c:pt idx="6">
                  <c:v>3.0798310818412989E-2</c:v>
                </c:pt>
                <c:pt idx="7">
                  <c:v>3.2297979233286381E-2</c:v>
                </c:pt>
                <c:pt idx="8">
                  <c:v>3.8055425152199354E-2</c:v>
                </c:pt>
                <c:pt idx="9">
                  <c:v>4.5020219999553163E-2</c:v>
                </c:pt>
              </c:numCache>
            </c:numRef>
          </c:val>
          <c:smooth val="0"/>
          <c:extLst>
            <c:ext xmlns:c16="http://schemas.microsoft.com/office/drawing/2014/chart" uri="{C3380CC4-5D6E-409C-BE32-E72D297353CC}">
              <c16:uniqueId val="{00000005-66DF-4F59-99ED-C377FEB0D7AE}"/>
            </c:ext>
          </c:extLst>
        </c:ser>
        <c:ser>
          <c:idx val="2"/>
          <c:order val="2"/>
          <c:tx>
            <c:strRef>
              <c:f>DTG!$D$4</c:f>
              <c:strCache>
                <c:ptCount val="1"/>
                <c:pt idx="0">
                  <c:v>TLD</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Pt>
            <c:idx val="2"/>
            <c:marker>
              <c:spPr>
                <a:solidFill>
                  <a:schemeClr val="accent3"/>
                </a:solidFill>
                <a:ln w="9525">
                  <a:solidFill>
                    <a:schemeClr val="accent3"/>
                  </a:solidFill>
                  <a:prstDash val="sysDash"/>
                </a:ln>
                <a:effectLst/>
              </c:spPr>
            </c:marker>
            <c:bubble3D val="0"/>
            <c:spPr>
              <a:ln w="28575" cap="rnd">
                <a:solidFill>
                  <a:schemeClr val="accent3"/>
                </a:solidFill>
                <a:prstDash val="sysDash"/>
                <a:round/>
              </a:ln>
              <a:effectLst/>
            </c:spPr>
            <c:extLst>
              <c:ext xmlns:c16="http://schemas.microsoft.com/office/drawing/2014/chart" uri="{C3380CC4-5D6E-409C-BE32-E72D297353CC}">
                <c16:uniqueId val="{00000007-66DF-4F59-99ED-C377FEB0D7A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L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DTG!$A$5:$A$14</c:f>
              <c:strCache>
                <c:ptCount val="10"/>
                <c:pt idx="0">
                  <c:v>декабрь 2019</c:v>
                </c:pt>
                <c:pt idx="1">
                  <c:v>январь 2020</c:v>
                </c:pt>
                <c:pt idx="2">
                  <c:v>декабрь 2020</c:v>
                </c:pt>
                <c:pt idx="3">
                  <c:v>январь "21</c:v>
                </c:pt>
                <c:pt idx="4">
                  <c:v>февраль "21</c:v>
                </c:pt>
                <c:pt idx="5">
                  <c:v>март "21</c:v>
                </c:pt>
                <c:pt idx="6">
                  <c:v>апрель "21</c:v>
                </c:pt>
                <c:pt idx="7">
                  <c:v>май "21</c:v>
                </c:pt>
                <c:pt idx="8">
                  <c:v>июнь "21</c:v>
                </c:pt>
                <c:pt idx="9">
                  <c:v>июль "21</c:v>
                </c:pt>
              </c:strCache>
            </c:strRef>
          </c:cat>
          <c:val>
            <c:numRef>
              <c:f>DTG!$D$5:$D$14</c:f>
              <c:numCache>
                <c:formatCode>0%</c:formatCode>
                <c:ptCount val="10"/>
                <c:pt idx="0">
                  <c:v>5.5900679758308168E-2</c:v>
                </c:pt>
                <c:pt idx="1">
                  <c:v>8.241829340431818E-2</c:v>
                </c:pt>
                <c:pt idx="2">
                  <c:v>0.50398465526512204</c:v>
                </c:pt>
                <c:pt idx="3">
                  <c:v>0.54185492546488423</c:v>
                </c:pt>
                <c:pt idx="4">
                  <c:v>0.55864185777283593</c:v>
                </c:pt>
                <c:pt idx="5">
                  <c:v>0.5840304987821664</c:v>
                </c:pt>
                <c:pt idx="6">
                  <c:v>0.60387491655353021</c:v>
                </c:pt>
                <c:pt idx="7">
                  <c:v>0.61451881005091069</c:v>
                </c:pt>
                <c:pt idx="8">
                  <c:v>0.61173332141074077</c:v>
                </c:pt>
                <c:pt idx="9">
                  <c:v>0.62396758842060551</c:v>
                </c:pt>
              </c:numCache>
            </c:numRef>
          </c:val>
          <c:smooth val="0"/>
          <c:extLst>
            <c:ext xmlns:c16="http://schemas.microsoft.com/office/drawing/2014/chart" uri="{C3380CC4-5D6E-409C-BE32-E72D297353CC}">
              <c16:uniqueId val="{00000008-66DF-4F59-99ED-C377FEB0D7AE}"/>
            </c:ext>
          </c:extLst>
        </c:ser>
        <c:dLbls>
          <c:showLegendKey val="0"/>
          <c:showVal val="1"/>
          <c:showCatName val="0"/>
          <c:showSerName val="0"/>
          <c:showPercent val="0"/>
          <c:showBubbleSize val="0"/>
        </c:dLbls>
        <c:marker val="1"/>
        <c:smooth val="0"/>
        <c:axId val="57627392"/>
        <c:axId val="57628928"/>
      </c:lineChart>
      <c:catAx>
        <c:axId val="57627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T"/>
          </a:p>
        </c:txPr>
        <c:crossAx val="57628928"/>
        <c:crosses val="autoZero"/>
        <c:auto val="1"/>
        <c:lblAlgn val="ctr"/>
        <c:lblOffset val="100"/>
        <c:noMultiLvlLbl val="0"/>
      </c:catAx>
      <c:valAx>
        <c:axId val="57628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T"/>
          </a:p>
        </c:txPr>
        <c:crossAx val="5762739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LT"/>
    </a:p>
  </c:txPr>
  <c:externalData r:id="rId1">
    <c:autoUpdate val="0"/>
  </c:externalData>
  <c:userShapes r:id="rId2"/>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sz="1400" dirty="0">
                <a:latin typeface="+mn-lt"/>
              </a:rPr>
              <a:t>LPV/</a:t>
            </a:r>
            <a:r>
              <a:rPr lang="en-US" sz="1400" dirty="0" err="1">
                <a:latin typeface="+mn-lt"/>
              </a:rPr>
              <a:t>rtv</a:t>
            </a:r>
            <a:r>
              <a:rPr lang="en-US" sz="1400" dirty="0">
                <a:latin typeface="+mn-lt"/>
              </a:rPr>
              <a:t> regiments as a proportion of all ART regiments</a:t>
            </a:r>
            <a:endParaRPr lang="ru-RU" sz="1400" dirty="0">
              <a:latin typeface="+mn-lt"/>
            </a:endParaRP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LT"/>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Аркуш1!$A$4:$A$8</c:f>
              <c:strCache>
                <c:ptCount val="5"/>
                <c:pt idx="0">
                  <c:v>2017 год</c:v>
                </c:pt>
                <c:pt idx="1">
                  <c:v>2018 год</c:v>
                </c:pt>
                <c:pt idx="2">
                  <c:v>2019 год</c:v>
                </c:pt>
                <c:pt idx="3">
                  <c:v>ноябрь 2020 года</c:v>
                </c:pt>
                <c:pt idx="4">
                  <c:v>план - июль 2021</c:v>
                </c:pt>
              </c:strCache>
            </c:strRef>
          </c:cat>
          <c:val>
            <c:numRef>
              <c:f>Аркуш1!$B$4:$B$8</c:f>
              <c:numCache>
                <c:formatCode>0%</c:formatCode>
                <c:ptCount val="5"/>
                <c:pt idx="0">
                  <c:v>0.3600000000000001</c:v>
                </c:pt>
                <c:pt idx="1">
                  <c:v>0.11</c:v>
                </c:pt>
                <c:pt idx="2">
                  <c:v>9.0000000000000024E-2</c:v>
                </c:pt>
                <c:pt idx="3">
                  <c:v>8.0000000000000029E-2</c:v>
                </c:pt>
                <c:pt idx="4" formatCode="0.00%">
                  <c:v>1.4999999999999998E-2</c:v>
                </c:pt>
              </c:numCache>
            </c:numRef>
          </c:val>
          <c:extLst>
            <c:ext xmlns:c16="http://schemas.microsoft.com/office/drawing/2014/chart" uri="{C3380CC4-5D6E-409C-BE32-E72D297353CC}">
              <c16:uniqueId val="{00000000-926B-4DB8-A61F-00B3C915130E}"/>
            </c:ext>
          </c:extLst>
        </c:ser>
        <c:dLbls>
          <c:showLegendKey val="0"/>
          <c:showVal val="1"/>
          <c:showCatName val="0"/>
          <c:showSerName val="0"/>
          <c:showPercent val="0"/>
          <c:showBubbleSize val="0"/>
        </c:dLbls>
        <c:gapWidth val="219"/>
        <c:overlap val="-27"/>
        <c:axId val="57675776"/>
        <c:axId val="57677312"/>
      </c:barChart>
      <c:catAx>
        <c:axId val="5767577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LT"/>
          </a:p>
        </c:txPr>
        <c:crossAx val="57677312"/>
        <c:crosses val="autoZero"/>
        <c:auto val="1"/>
        <c:lblAlgn val="ctr"/>
        <c:lblOffset val="100"/>
        <c:noMultiLvlLbl val="0"/>
      </c:catAx>
      <c:valAx>
        <c:axId val="576773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LT"/>
          </a:p>
        </c:txPr>
        <c:crossAx val="57675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LT"/>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r>
              <a:rPr lang="en-US" sz="1800" dirty="0"/>
              <a:t>Time between diagnosis and ART initiation</a:t>
            </a:r>
            <a:endParaRPr lang="ru-RU" sz="1800" dirty="0"/>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endParaRPr lang="en-LT"/>
        </a:p>
      </c:txPr>
    </c:title>
    <c:autoTitleDeleted val="0"/>
    <c:plotArea>
      <c:layout/>
      <c:barChart>
        <c:barDir val="col"/>
        <c:grouping val="percentStacked"/>
        <c:varyColors val="0"/>
        <c:ser>
          <c:idx val="0"/>
          <c:order val="0"/>
          <c:tx>
            <c:strRef>
              <c:f>Україна!$B$16</c:f>
              <c:strCache>
                <c:ptCount val="1"/>
                <c:pt idx="0">
                  <c:v>тот же день</c:v>
                </c:pt>
              </c:strCache>
            </c:strRef>
          </c:tx>
          <c:spPr>
            <a:solidFill>
              <a:srgbClr val="92D05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Україна!$A$17:$A$24</c:f>
              <c:strCache>
                <c:ptCount val="8"/>
                <c:pt idx="0">
                  <c:v>2013</c:v>
                </c:pt>
                <c:pt idx="1">
                  <c:v>2014</c:v>
                </c:pt>
                <c:pt idx="2">
                  <c:v>2015</c:v>
                </c:pt>
                <c:pt idx="3">
                  <c:v>2016</c:v>
                </c:pt>
                <c:pt idx="4">
                  <c:v>2017</c:v>
                </c:pt>
                <c:pt idx="5">
                  <c:v>2018</c:v>
                </c:pt>
                <c:pt idx="6">
                  <c:v>2019</c:v>
                </c:pt>
                <c:pt idx="7">
                  <c:v>2020</c:v>
                </c:pt>
              </c:strCache>
            </c:strRef>
          </c:cat>
          <c:val>
            <c:numRef>
              <c:f>Україна!$B$17:$B$24</c:f>
              <c:numCache>
                <c:formatCode>0%</c:formatCode>
                <c:ptCount val="8"/>
                <c:pt idx="0">
                  <c:v>0.12081235896545739</c:v>
                </c:pt>
                <c:pt idx="1">
                  <c:v>0.1601198402130492</c:v>
                </c:pt>
                <c:pt idx="2">
                  <c:v>0.17845381840991068</c:v>
                </c:pt>
                <c:pt idx="3">
                  <c:v>0.2410446867137894</c:v>
                </c:pt>
                <c:pt idx="4">
                  <c:v>0.29757885598533818</c:v>
                </c:pt>
                <c:pt idx="5">
                  <c:v>0.35745595897775218</c:v>
                </c:pt>
                <c:pt idx="6">
                  <c:v>0.44691139412926523</c:v>
                </c:pt>
                <c:pt idx="7">
                  <c:v>0.55605142210084613</c:v>
                </c:pt>
              </c:numCache>
            </c:numRef>
          </c:val>
          <c:extLst>
            <c:ext xmlns:c16="http://schemas.microsoft.com/office/drawing/2014/chart" uri="{C3380CC4-5D6E-409C-BE32-E72D297353CC}">
              <c16:uniqueId val="{00000000-75EE-4F7D-B24E-8F3F10B4543D}"/>
            </c:ext>
          </c:extLst>
        </c:ser>
        <c:ser>
          <c:idx val="1"/>
          <c:order val="1"/>
          <c:tx>
            <c:strRef>
              <c:f>Україна!$C$16</c:f>
              <c:strCache>
                <c:ptCount val="1"/>
                <c:pt idx="0">
                  <c:v>1-7 днів</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Україна!$A$17:$A$24</c:f>
              <c:strCache>
                <c:ptCount val="8"/>
                <c:pt idx="0">
                  <c:v>2013</c:v>
                </c:pt>
                <c:pt idx="1">
                  <c:v>2014</c:v>
                </c:pt>
                <c:pt idx="2">
                  <c:v>2015</c:v>
                </c:pt>
                <c:pt idx="3">
                  <c:v>2016</c:v>
                </c:pt>
                <c:pt idx="4">
                  <c:v>2017</c:v>
                </c:pt>
                <c:pt idx="5">
                  <c:v>2018</c:v>
                </c:pt>
                <c:pt idx="6">
                  <c:v>2019</c:v>
                </c:pt>
                <c:pt idx="7">
                  <c:v>2020</c:v>
                </c:pt>
              </c:strCache>
            </c:strRef>
          </c:cat>
          <c:val>
            <c:numRef>
              <c:f>Україна!$C$17:$C$24</c:f>
              <c:numCache>
                <c:formatCode>0%</c:formatCode>
                <c:ptCount val="8"/>
                <c:pt idx="0">
                  <c:v>3.9055719493143563E-2</c:v>
                </c:pt>
                <c:pt idx="1">
                  <c:v>5.559254327563249E-2</c:v>
                </c:pt>
                <c:pt idx="2">
                  <c:v>5.2846165908734512E-2</c:v>
                </c:pt>
                <c:pt idx="3">
                  <c:v>7.499700491194447E-2</c:v>
                </c:pt>
                <c:pt idx="4">
                  <c:v>9.3083823671264596E-2</c:v>
                </c:pt>
                <c:pt idx="5">
                  <c:v>0.13224712596145893</c:v>
                </c:pt>
                <c:pt idx="6">
                  <c:v>0.18756384934958795</c:v>
                </c:pt>
                <c:pt idx="7">
                  <c:v>0.21368147605408647</c:v>
                </c:pt>
              </c:numCache>
            </c:numRef>
          </c:val>
          <c:extLst>
            <c:ext xmlns:c16="http://schemas.microsoft.com/office/drawing/2014/chart" uri="{C3380CC4-5D6E-409C-BE32-E72D297353CC}">
              <c16:uniqueId val="{00000001-75EE-4F7D-B24E-8F3F10B4543D}"/>
            </c:ext>
          </c:extLst>
        </c:ser>
        <c:ser>
          <c:idx val="2"/>
          <c:order val="2"/>
          <c:tx>
            <c:strRef>
              <c:f>Україна!$D$16</c:f>
              <c:strCache>
                <c:ptCount val="1"/>
                <c:pt idx="0">
                  <c:v>8 днів-3міс</c:v>
                </c:pt>
              </c:strCache>
            </c:strRef>
          </c:tx>
          <c:spPr>
            <a:solidFill>
              <a:schemeClr val="accent4">
                <a:lumMod val="40000"/>
                <a:lumOff val="60000"/>
              </a:schemeClr>
            </a:solidFill>
            <a:ln>
              <a:solidFill>
                <a:schemeClr val="accent4">
                  <a:lumMod val="40000"/>
                  <a:lumOff val="60000"/>
                </a:schemeClr>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Україна!$A$17:$A$24</c:f>
              <c:strCache>
                <c:ptCount val="8"/>
                <c:pt idx="0">
                  <c:v>2013</c:v>
                </c:pt>
                <c:pt idx="1">
                  <c:v>2014</c:v>
                </c:pt>
                <c:pt idx="2">
                  <c:v>2015</c:v>
                </c:pt>
                <c:pt idx="3">
                  <c:v>2016</c:v>
                </c:pt>
                <c:pt idx="4">
                  <c:v>2017</c:v>
                </c:pt>
                <c:pt idx="5">
                  <c:v>2018</c:v>
                </c:pt>
                <c:pt idx="6">
                  <c:v>2019</c:v>
                </c:pt>
                <c:pt idx="7">
                  <c:v>2020</c:v>
                </c:pt>
              </c:strCache>
            </c:strRef>
          </c:cat>
          <c:val>
            <c:numRef>
              <c:f>Україна!$D$17:$D$24</c:f>
              <c:numCache>
                <c:formatCode>0%</c:formatCode>
                <c:ptCount val="8"/>
                <c:pt idx="0">
                  <c:v>0.29231036278423905</c:v>
                </c:pt>
                <c:pt idx="1">
                  <c:v>0.30642476697736387</c:v>
                </c:pt>
                <c:pt idx="2">
                  <c:v>0.30437509800846807</c:v>
                </c:pt>
                <c:pt idx="3">
                  <c:v>0.33341320234814925</c:v>
                </c:pt>
                <c:pt idx="4">
                  <c:v>0.36191762322754917</c:v>
                </c:pt>
                <c:pt idx="5">
                  <c:v>0.36142585394094806</c:v>
                </c:pt>
                <c:pt idx="6">
                  <c:v>0.27671456786760223</c:v>
                </c:pt>
                <c:pt idx="7">
                  <c:v>0.17171784453473668</c:v>
                </c:pt>
              </c:numCache>
            </c:numRef>
          </c:val>
          <c:extLst>
            <c:ext xmlns:c16="http://schemas.microsoft.com/office/drawing/2014/chart" uri="{C3380CC4-5D6E-409C-BE32-E72D297353CC}">
              <c16:uniqueId val="{00000002-75EE-4F7D-B24E-8F3F10B4543D}"/>
            </c:ext>
          </c:extLst>
        </c:ser>
        <c:ser>
          <c:idx val="3"/>
          <c:order val="3"/>
          <c:tx>
            <c:strRef>
              <c:f>Україна!$E$16</c:f>
              <c:strCache>
                <c:ptCount val="1"/>
                <c:pt idx="0">
                  <c:v>&gt; 3 міс</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Україна!$A$17:$A$24</c:f>
              <c:strCache>
                <c:ptCount val="8"/>
                <c:pt idx="0">
                  <c:v>2013</c:v>
                </c:pt>
                <c:pt idx="1">
                  <c:v>2014</c:v>
                </c:pt>
                <c:pt idx="2">
                  <c:v>2015</c:v>
                </c:pt>
                <c:pt idx="3">
                  <c:v>2016</c:v>
                </c:pt>
                <c:pt idx="4">
                  <c:v>2017</c:v>
                </c:pt>
                <c:pt idx="5">
                  <c:v>2018</c:v>
                </c:pt>
                <c:pt idx="6">
                  <c:v>2019</c:v>
                </c:pt>
                <c:pt idx="7">
                  <c:v>2020</c:v>
                </c:pt>
              </c:strCache>
            </c:strRef>
          </c:cat>
          <c:val>
            <c:numRef>
              <c:f>Україна!$E$17:$E$24</c:f>
              <c:numCache>
                <c:formatCode>0%</c:formatCode>
                <c:ptCount val="8"/>
                <c:pt idx="0">
                  <c:v>0.48915118902968246</c:v>
                </c:pt>
                <c:pt idx="1">
                  <c:v>0.41944074567243689</c:v>
                </c:pt>
                <c:pt idx="2">
                  <c:v>0.40097224400188181</c:v>
                </c:pt>
                <c:pt idx="3">
                  <c:v>0.25242602132502706</c:v>
                </c:pt>
                <c:pt idx="4">
                  <c:v>0.15578277225812676</c:v>
                </c:pt>
                <c:pt idx="5">
                  <c:v>7.9976842279381358E-2</c:v>
                </c:pt>
                <c:pt idx="6">
                  <c:v>3.6300483552407545E-2</c:v>
                </c:pt>
                <c:pt idx="7">
                  <c:v>1.0590821288216888E-2</c:v>
                </c:pt>
              </c:numCache>
            </c:numRef>
          </c:val>
          <c:extLst>
            <c:ext xmlns:c16="http://schemas.microsoft.com/office/drawing/2014/chart" uri="{C3380CC4-5D6E-409C-BE32-E72D297353CC}">
              <c16:uniqueId val="{00000003-75EE-4F7D-B24E-8F3F10B4543D}"/>
            </c:ext>
          </c:extLst>
        </c:ser>
        <c:ser>
          <c:idx val="4"/>
          <c:order val="4"/>
          <c:tx>
            <c:strRef>
              <c:f>Україна!$F$16</c:f>
              <c:strCache>
                <c:ptCount val="1"/>
                <c:pt idx="0">
                  <c:v>не почали</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Україна!$A$17:$A$24</c:f>
              <c:strCache>
                <c:ptCount val="8"/>
                <c:pt idx="0">
                  <c:v>2013</c:v>
                </c:pt>
                <c:pt idx="1">
                  <c:v>2014</c:v>
                </c:pt>
                <c:pt idx="2">
                  <c:v>2015</c:v>
                </c:pt>
                <c:pt idx="3">
                  <c:v>2016</c:v>
                </c:pt>
                <c:pt idx="4">
                  <c:v>2017</c:v>
                </c:pt>
                <c:pt idx="5">
                  <c:v>2018</c:v>
                </c:pt>
                <c:pt idx="6">
                  <c:v>2019</c:v>
                </c:pt>
                <c:pt idx="7">
                  <c:v>2020</c:v>
                </c:pt>
              </c:strCache>
            </c:strRef>
          </c:cat>
          <c:val>
            <c:numRef>
              <c:f>Україна!$F$17:$F$24</c:f>
              <c:numCache>
                <c:formatCode>0%</c:formatCode>
                <c:ptCount val="8"/>
                <c:pt idx="0">
                  <c:v>5.8670369727477849E-2</c:v>
                </c:pt>
                <c:pt idx="1">
                  <c:v>5.8422103861517978E-2</c:v>
                </c:pt>
                <c:pt idx="2">
                  <c:v>6.335267367100518E-2</c:v>
                </c:pt>
                <c:pt idx="3">
                  <c:v>9.8119084701090223E-2</c:v>
                </c:pt>
                <c:pt idx="4">
                  <c:v>9.1636924857721624E-2</c:v>
                </c:pt>
                <c:pt idx="5">
                  <c:v>6.8894218840459875E-2</c:v>
                </c:pt>
                <c:pt idx="6">
                  <c:v>5.2509705101137373E-2</c:v>
                </c:pt>
                <c:pt idx="7">
                  <c:v>4.7958436022114186E-2</c:v>
                </c:pt>
              </c:numCache>
            </c:numRef>
          </c:val>
          <c:extLst>
            <c:ext xmlns:c16="http://schemas.microsoft.com/office/drawing/2014/chart" uri="{C3380CC4-5D6E-409C-BE32-E72D297353CC}">
              <c16:uniqueId val="{00000004-75EE-4F7D-B24E-8F3F10B4543D}"/>
            </c:ext>
          </c:extLst>
        </c:ser>
        <c:dLbls>
          <c:showLegendKey val="0"/>
          <c:showVal val="1"/>
          <c:showCatName val="0"/>
          <c:showSerName val="0"/>
          <c:showPercent val="0"/>
          <c:showBubbleSize val="0"/>
        </c:dLbls>
        <c:gapWidth val="150"/>
        <c:overlap val="100"/>
        <c:axId val="57946880"/>
        <c:axId val="57948416"/>
      </c:barChart>
      <c:catAx>
        <c:axId val="57946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LT"/>
          </a:p>
        </c:txPr>
        <c:crossAx val="57948416"/>
        <c:crosses val="autoZero"/>
        <c:auto val="1"/>
        <c:lblAlgn val="ctr"/>
        <c:lblOffset val="100"/>
        <c:noMultiLvlLbl val="0"/>
      </c:catAx>
      <c:valAx>
        <c:axId val="579484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LT"/>
          </a:p>
        </c:txPr>
        <c:crossAx val="5794688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LT"/>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Лист1!$C$19</c:f>
              <c:strCache>
                <c:ptCount val="1"/>
                <c:pt idx="0">
                  <c:v>thousand USA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Лист1!$B$20:$B$23</c:f>
              <c:strCache>
                <c:ptCount val="4"/>
                <c:pt idx="0">
                  <c:v>2017 рік</c:v>
                </c:pt>
                <c:pt idx="1">
                  <c:v>2018 рік</c:v>
                </c:pt>
                <c:pt idx="2">
                  <c:v>2019 рік</c:v>
                </c:pt>
                <c:pt idx="3">
                  <c:v>2020 рік</c:v>
                </c:pt>
              </c:strCache>
            </c:strRef>
          </c:cat>
          <c:val>
            <c:numRef>
              <c:f>Лист1!$C$20:$C$23</c:f>
              <c:numCache>
                <c:formatCode>General</c:formatCode>
                <c:ptCount val="4"/>
                <c:pt idx="0">
                  <c:v>25811</c:v>
                </c:pt>
                <c:pt idx="1">
                  <c:v>12124</c:v>
                </c:pt>
                <c:pt idx="2">
                  <c:v>11071</c:v>
                </c:pt>
                <c:pt idx="3">
                  <c:v>11362</c:v>
                </c:pt>
              </c:numCache>
            </c:numRef>
          </c:val>
          <c:extLst>
            <c:ext xmlns:c16="http://schemas.microsoft.com/office/drawing/2014/chart" uri="{C3380CC4-5D6E-409C-BE32-E72D297353CC}">
              <c16:uniqueId val="{00000000-5CE8-49E2-B1B6-BD089F620B23}"/>
            </c:ext>
          </c:extLst>
        </c:ser>
        <c:dLbls>
          <c:showLegendKey val="0"/>
          <c:showVal val="1"/>
          <c:showCatName val="0"/>
          <c:showSerName val="0"/>
          <c:showPercent val="0"/>
          <c:showBubbleSize val="0"/>
        </c:dLbls>
        <c:gapWidth val="219"/>
        <c:overlap val="-27"/>
        <c:axId val="57998336"/>
        <c:axId val="58032896"/>
      </c:barChart>
      <c:lineChart>
        <c:grouping val="standard"/>
        <c:varyColors val="0"/>
        <c:ser>
          <c:idx val="1"/>
          <c:order val="1"/>
          <c:tx>
            <c:strRef>
              <c:f>Лист1!$D$19</c:f>
              <c:strCache>
                <c:ptCount val="1"/>
                <c:pt idx="0">
                  <c:v>частка Lpv\rtv 200 в заявці</c:v>
                </c:pt>
              </c:strCache>
            </c:strRef>
          </c:tx>
          <c:spPr>
            <a:ln w="28575" cap="rnd">
              <a:solidFill>
                <a:schemeClr val="accent2"/>
              </a:solidFill>
              <a:round/>
            </a:ln>
            <a:effectLst/>
          </c:spPr>
          <c:marker>
            <c:symbol val="none"/>
          </c:marker>
          <c:dLbls>
            <c:spPr>
              <a:solidFill>
                <a:schemeClr val="lt1"/>
              </a:solidFill>
              <a:ln w="12700" cap="flat" cmpd="sng" algn="ctr">
                <a:solidFill>
                  <a:schemeClr val="accent2"/>
                </a:solidFill>
                <a:prstDash val="solid"/>
                <a:miter lim="800000"/>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Лист1!$B$20:$B$23</c:f>
              <c:strCache>
                <c:ptCount val="4"/>
                <c:pt idx="0">
                  <c:v>2017 рік</c:v>
                </c:pt>
                <c:pt idx="1">
                  <c:v>2018 рік</c:v>
                </c:pt>
                <c:pt idx="2">
                  <c:v>2019 рік</c:v>
                </c:pt>
                <c:pt idx="3">
                  <c:v>2020 рік</c:v>
                </c:pt>
              </c:strCache>
            </c:strRef>
          </c:cat>
          <c:val>
            <c:numRef>
              <c:f>Лист1!$D$20:$D$23</c:f>
              <c:numCache>
                <c:formatCode>0%</c:formatCode>
                <c:ptCount val="4"/>
                <c:pt idx="0">
                  <c:v>0.46400000000000002</c:v>
                </c:pt>
                <c:pt idx="1">
                  <c:v>0.51</c:v>
                </c:pt>
                <c:pt idx="2">
                  <c:v>0.34300000000000008</c:v>
                </c:pt>
                <c:pt idx="3" formatCode="0.00%">
                  <c:v>1.5000000000000005E-3</c:v>
                </c:pt>
              </c:numCache>
            </c:numRef>
          </c:val>
          <c:smooth val="0"/>
          <c:extLst>
            <c:ext xmlns:c16="http://schemas.microsoft.com/office/drawing/2014/chart" uri="{C3380CC4-5D6E-409C-BE32-E72D297353CC}">
              <c16:uniqueId val="{00000001-5CE8-49E2-B1B6-BD089F620B23}"/>
            </c:ext>
          </c:extLst>
        </c:ser>
        <c:dLbls>
          <c:showLegendKey val="0"/>
          <c:showVal val="1"/>
          <c:showCatName val="0"/>
          <c:showSerName val="0"/>
          <c:showPercent val="0"/>
          <c:showBubbleSize val="0"/>
        </c:dLbls>
        <c:marker val="1"/>
        <c:smooth val="0"/>
        <c:axId val="58041088"/>
        <c:axId val="58034816"/>
      </c:lineChart>
      <c:catAx>
        <c:axId val="57998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LT"/>
          </a:p>
        </c:txPr>
        <c:crossAx val="58032896"/>
        <c:crosses val="autoZero"/>
        <c:auto val="1"/>
        <c:lblAlgn val="ctr"/>
        <c:lblOffset val="100"/>
        <c:noMultiLvlLbl val="0"/>
      </c:catAx>
      <c:valAx>
        <c:axId val="58032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State-funded ARV requisition, $ </a:t>
                </a:r>
                <a:r>
                  <a:rPr lang="en-US" sz="1400" dirty="0" err="1"/>
                  <a:t>ths</a:t>
                </a:r>
                <a:r>
                  <a:rPr lang="en-US" sz="1800" dirty="0"/>
                  <a:t>.</a:t>
                </a:r>
                <a:endParaRPr lang="ru-RU" sz="1800" dirty="0"/>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LT"/>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LT"/>
          </a:p>
        </c:txPr>
        <c:crossAx val="57998336"/>
        <c:crosses val="autoZero"/>
        <c:crossBetween val="between"/>
      </c:valAx>
      <c:valAx>
        <c:axId val="58034816"/>
        <c:scaling>
          <c:orientation val="minMax"/>
        </c:scaling>
        <c:delete val="0"/>
        <c:axPos val="r"/>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The proportion of LPV/</a:t>
                </a:r>
                <a:r>
                  <a:rPr lang="en-US" sz="1400" dirty="0" err="1"/>
                  <a:t>rtv</a:t>
                </a:r>
                <a:r>
                  <a:rPr lang="en-US" sz="1400" dirty="0"/>
                  <a:t> costs</a:t>
                </a:r>
                <a:endParaRPr lang="ru-RU" sz="1400" dirty="0"/>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LT"/>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LT"/>
          </a:p>
        </c:txPr>
        <c:crossAx val="58041088"/>
        <c:crosses val="max"/>
        <c:crossBetween val="between"/>
      </c:valAx>
      <c:catAx>
        <c:axId val="58041088"/>
        <c:scaling>
          <c:orientation val="minMax"/>
        </c:scaling>
        <c:delete val="1"/>
        <c:axPos val="b"/>
        <c:numFmt formatCode="General" sourceLinked="1"/>
        <c:majorTickMark val="out"/>
        <c:minorTickMark val="none"/>
        <c:tickLblPos val="none"/>
        <c:crossAx val="5803481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LT"/>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1642121123748422"/>
          <c:y val="5.0473457250976218E-2"/>
          <c:w val="0.69081231165548762"/>
          <c:h val="0.84317326500459699"/>
        </c:manualLayout>
      </c:layout>
      <c:bar3DChart>
        <c:barDir val="col"/>
        <c:grouping val="stacked"/>
        <c:varyColors val="0"/>
        <c:ser>
          <c:idx val="0"/>
          <c:order val="0"/>
          <c:tx>
            <c:strRef>
              <c:f>Лист1!$B$1</c:f>
              <c:strCache>
                <c:ptCount val="1"/>
                <c:pt idx="0">
                  <c:v>ДБ</c:v>
                </c:pt>
              </c:strCache>
            </c:strRef>
          </c:tx>
          <c:spPr>
            <a:solidFill>
              <a:srgbClr val="92D050"/>
            </a:solidFill>
          </c:spPr>
          <c:invertIfNegative val="0"/>
          <c:dLbls>
            <c:spPr>
              <a:noFill/>
              <a:ln>
                <a:noFill/>
              </a:ln>
              <a:effectLst/>
            </c:spPr>
            <c:txPr>
              <a:bodyPr/>
              <a:lstStyle/>
              <a:p>
                <a:pPr>
                  <a:defRPr b="1"/>
                </a:pPr>
                <a:endParaRPr lang="en-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Лист1!$A$2:$A$5</c:f>
              <c:numCache>
                <c:formatCode>General</c:formatCode>
                <c:ptCount val="4"/>
                <c:pt idx="0">
                  <c:v>2017</c:v>
                </c:pt>
                <c:pt idx="1">
                  <c:v>2018</c:v>
                </c:pt>
                <c:pt idx="2">
                  <c:v>2019</c:v>
                </c:pt>
                <c:pt idx="3">
                  <c:v>2020</c:v>
                </c:pt>
              </c:numCache>
            </c:numRef>
          </c:cat>
          <c:val>
            <c:numRef>
              <c:f>Лист1!$B$2:$B$5</c:f>
              <c:numCache>
                <c:formatCode>General</c:formatCode>
                <c:ptCount val="4"/>
                <c:pt idx="0">
                  <c:v>10.3</c:v>
                </c:pt>
                <c:pt idx="1">
                  <c:v>24.9</c:v>
                </c:pt>
                <c:pt idx="2">
                  <c:v>24.9</c:v>
                </c:pt>
                <c:pt idx="3">
                  <c:v>24.9</c:v>
                </c:pt>
              </c:numCache>
            </c:numRef>
          </c:val>
          <c:extLst>
            <c:ext xmlns:c16="http://schemas.microsoft.com/office/drawing/2014/chart" uri="{C3380CC4-5D6E-409C-BE32-E72D297353CC}">
              <c16:uniqueId val="{00000000-64E8-4B40-9EE1-D4F238DF9F24}"/>
            </c:ext>
          </c:extLst>
        </c:ser>
        <c:ser>
          <c:idx val="1"/>
          <c:order val="1"/>
          <c:tx>
            <c:strRef>
              <c:f>Лист1!$C$1</c:f>
              <c:strCache>
                <c:ptCount val="1"/>
                <c:pt idx="0">
                  <c:v>ГФ</c:v>
                </c:pt>
              </c:strCache>
            </c:strRef>
          </c:tx>
          <c:spPr>
            <a:solidFill>
              <a:srgbClr val="FFC000"/>
            </a:solidFill>
          </c:spPr>
          <c:invertIfNegative val="0"/>
          <c:dLbls>
            <c:spPr>
              <a:noFill/>
              <a:ln>
                <a:noFill/>
              </a:ln>
              <a:effectLst/>
            </c:spPr>
            <c:txPr>
              <a:bodyPr/>
              <a:lstStyle/>
              <a:p>
                <a:pPr>
                  <a:defRPr b="1"/>
                </a:pPr>
                <a:endParaRPr lang="en-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Лист1!$A$2:$A$5</c:f>
              <c:numCache>
                <c:formatCode>General</c:formatCode>
                <c:ptCount val="4"/>
                <c:pt idx="0">
                  <c:v>2017</c:v>
                </c:pt>
                <c:pt idx="1">
                  <c:v>2018</c:v>
                </c:pt>
                <c:pt idx="2">
                  <c:v>2019</c:v>
                </c:pt>
                <c:pt idx="3">
                  <c:v>2020</c:v>
                </c:pt>
              </c:numCache>
            </c:numRef>
          </c:cat>
          <c:val>
            <c:numRef>
              <c:f>Лист1!$C$2:$C$5</c:f>
              <c:numCache>
                <c:formatCode>General</c:formatCode>
                <c:ptCount val="4"/>
                <c:pt idx="0">
                  <c:v>8.02</c:v>
                </c:pt>
                <c:pt idx="1">
                  <c:v>7.7</c:v>
                </c:pt>
                <c:pt idx="2">
                  <c:v>6.4</c:v>
                </c:pt>
                <c:pt idx="3">
                  <c:v>6.2</c:v>
                </c:pt>
              </c:numCache>
            </c:numRef>
          </c:val>
          <c:extLst>
            <c:ext xmlns:c16="http://schemas.microsoft.com/office/drawing/2014/chart" uri="{C3380CC4-5D6E-409C-BE32-E72D297353CC}">
              <c16:uniqueId val="{00000001-64E8-4B40-9EE1-D4F238DF9F24}"/>
            </c:ext>
          </c:extLst>
        </c:ser>
        <c:ser>
          <c:idx val="2"/>
          <c:order val="2"/>
          <c:tx>
            <c:strRef>
              <c:f>Лист1!$D$1</c:f>
              <c:strCache>
                <c:ptCount val="1"/>
                <c:pt idx="0">
                  <c:v>PEPFAR</c:v>
                </c:pt>
              </c:strCache>
            </c:strRef>
          </c:tx>
          <c:spPr>
            <a:solidFill>
              <a:srgbClr val="FF0000"/>
            </a:solidFill>
          </c:spPr>
          <c:invertIfNegative val="0"/>
          <c:dLbls>
            <c:dLbl>
              <c:idx val="2"/>
              <c:layout>
                <c:manualLayout>
                  <c:x val="1.5432098765432041E-2"/>
                  <c:y val="-6.36034116646123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D8F-4B17-B687-0F6D6FF7D158}"/>
                </c:ext>
              </c:extLst>
            </c:dLbl>
            <c:dLbl>
              <c:idx val="3"/>
              <c:layout>
                <c:manualLayout>
                  <c:x val="1.8861454046639244E-2"/>
                  <c:y val="-8.60516746050637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D8F-4B17-B687-0F6D6FF7D158}"/>
                </c:ext>
              </c:extLst>
            </c:dLbl>
            <c:spPr>
              <a:noFill/>
              <a:ln>
                <a:noFill/>
              </a:ln>
              <a:effectLst/>
            </c:spPr>
            <c:txPr>
              <a:bodyPr/>
              <a:lstStyle/>
              <a:p>
                <a:pPr>
                  <a:defRPr b="1"/>
                </a:pPr>
                <a:endParaRPr lang="en-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Лист1!$A$2:$A$5</c:f>
              <c:numCache>
                <c:formatCode>General</c:formatCode>
                <c:ptCount val="4"/>
                <c:pt idx="0">
                  <c:v>2017</c:v>
                </c:pt>
                <c:pt idx="1">
                  <c:v>2018</c:v>
                </c:pt>
                <c:pt idx="2">
                  <c:v>2019</c:v>
                </c:pt>
                <c:pt idx="3">
                  <c:v>2020</c:v>
                </c:pt>
              </c:numCache>
            </c:numRef>
          </c:cat>
          <c:val>
            <c:numRef>
              <c:f>Лист1!$D$2:$D$5</c:f>
              <c:numCache>
                <c:formatCode>General</c:formatCode>
                <c:ptCount val="4"/>
                <c:pt idx="0">
                  <c:v>8</c:v>
                </c:pt>
                <c:pt idx="1">
                  <c:v>3.6</c:v>
                </c:pt>
                <c:pt idx="2">
                  <c:v>0</c:v>
                </c:pt>
                <c:pt idx="3">
                  <c:v>0</c:v>
                </c:pt>
              </c:numCache>
            </c:numRef>
          </c:val>
          <c:extLst>
            <c:ext xmlns:c16="http://schemas.microsoft.com/office/drawing/2014/chart" uri="{C3380CC4-5D6E-409C-BE32-E72D297353CC}">
              <c16:uniqueId val="{00000002-64E8-4B40-9EE1-D4F238DF9F24}"/>
            </c:ext>
          </c:extLst>
        </c:ser>
        <c:dLbls>
          <c:showLegendKey val="0"/>
          <c:showVal val="0"/>
          <c:showCatName val="0"/>
          <c:showSerName val="0"/>
          <c:showPercent val="0"/>
          <c:showBubbleSize val="0"/>
        </c:dLbls>
        <c:gapWidth val="150"/>
        <c:shape val="box"/>
        <c:axId val="161208960"/>
        <c:axId val="161214848"/>
        <c:axId val="0"/>
      </c:bar3DChart>
      <c:catAx>
        <c:axId val="161208960"/>
        <c:scaling>
          <c:orientation val="minMax"/>
        </c:scaling>
        <c:delete val="0"/>
        <c:axPos val="b"/>
        <c:numFmt formatCode="General" sourceLinked="1"/>
        <c:majorTickMark val="out"/>
        <c:minorTickMark val="none"/>
        <c:tickLblPos val="nextTo"/>
        <c:txPr>
          <a:bodyPr/>
          <a:lstStyle/>
          <a:p>
            <a:pPr>
              <a:defRPr b="1"/>
            </a:pPr>
            <a:endParaRPr lang="en-LT"/>
          </a:p>
        </c:txPr>
        <c:crossAx val="161214848"/>
        <c:crosses val="autoZero"/>
        <c:auto val="1"/>
        <c:lblAlgn val="ctr"/>
        <c:lblOffset val="100"/>
        <c:noMultiLvlLbl val="0"/>
      </c:catAx>
      <c:valAx>
        <c:axId val="161214848"/>
        <c:scaling>
          <c:orientation val="minMax"/>
        </c:scaling>
        <c:delete val="0"/>
        <c:axPos val="l"/>
        <c:majorGridlines/>
        <c:numFmt formatCode="General" sourceLinked="1"/>
        <c:majorTickMark val="out"/>
        <c:minorTickMark val="none"/>
        <c:tickLblPos val="nextTo"/>
        <c:crossAx val="161208960"/>
        <c:crosses val="autoZero"/>
        <c:crossBetween val="between"/>
      </c:valAx>
    </c:plotArea>
    <c:legend>
      <c:legendPos val="r"/>
      <c:layout>
        <c:manualLayout>
          <c:xMode val="edge"/>
          <c:yMode val="edge"/>
          <c:x val="0.86898938364614975"/>
          <c:y val="0.38802524545883793"/>
          <c:w val="0.12335968947116793"/>
          <c:h val="0.22946083247694701"/>
        </c:manualLayout>
      </c:layout>
      <c:overlay val="0"/>
    </c:legend>
    <c:plotVisOnly val="1"/>
    <c:dispBlanksAs val="gap"/>
    <c:showDLblsOverMax val="0"/>
  </c:chart>
  <c:txPr>
    <a:bodyPr/>
    <a:lstStyle/>
    <a:p>
      <a:pPr>
        <a:defRPr sz="1800"/>
      </a:pPr>
      <a:endParaRPr lang="en-LT"/>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Лист1!$B$1</c:f>
              <c:strCache>
                <c:ptCount val="1"/>
                <c:pt idx="0">
                  <c:v>ДБ</c:v>
                </c:pt>
              </c:strCache>
            </c:strRef>
          </c:tx>
          <c:spPr>
            <a:solidFill>
              <a:srgbClr val="92D050"/>
            </a:solidFill>
          </c:spPr>
          <c:invertIfNegative val="0"/>
          <c:dLbls>
            <c:spPr>
              <a:noFill/>
              <a:ln>
                <a:noFill/>
              </a:ln>
              <a:effectLst/>
            </c:spPr>
            <c:txPr>
              <a:bodyPr/>
              <a:lstStyle/>
              <a:p>
                <a:pPr>
                  <a:defRPr b="1"/>
                </a:pPr>
                <a:endParaRPr lang="en-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Лист1!$A$2:$A$6</c:f>
              <c:numCache>
                <c:formatCode>General</c:formatCode>
                <c:ptCount val="5"/>
                <c:pt idx="0">
                  <c:v>2017</c:v>
                </c:pt>
                <c:pt idx="1">
                  <c:v>2018</c:v>
                </c:pt>
                <c:pt idx="2">
                  <c:v>2019</c:v>
                </c:pt>
                <c:pt idx="3">
                  <c:v>2020</c:v>
                </c:pt>
                <c:pt idx="4">
                  <c:v>2021</c:v>
                </c:pt>
              </c:numCache>
            </c:numRef>
          </c:cat>
          <c:val>
            <c:numRef>
              <c:f>Лист1!$B$2:$B$6</c:f>
              <c:numCache>
                <c:formatCode>0%</c:formatCode>
                <c:ptCount val="5"/>
                <c:pt idx="0">
                  <c:v>0.3913373860182372</c:v>
                </c:pt>
                <c:pt idx="1">
                  <c:v>0.68784530386740339</c:v>
                </c:pt>
                <c:pt idx="2">
                  <c:v>0.795527156549521</c:v>
                </c:pt>
                <c:pt idx="3">
                  <c:v>0.80064308681672025</c:v>
                </c:pt>
                <c:pt idx="4">
                  <c:v>1</c:v>
                </c:pt>
              </c:numCache>
            </c:numRef>
          </c:val>
          <c:extLst>
            <c:ext xmlns:c16="http://schemas.microsoft.com/office/drawing/2014/chart" uri="{C3380CC4-5D6E-409C-BE32-E72D297353CC}">
              <c16:uniqueId val="{00000000-5B7D-4AC6-AA27-202489EB1608}"/>
            </c:ext>
          </c:extLst>
        </c:ser>
        <c:ser>
          <c:idx val="1"/>
          <c:order val="1"/>
          <c:tx>
            <c:strRef>
              <c:f>Лист1!$C$1</c:f>
              <c:strCache>
                <c:ptCount val="1"/>
                <c:pt idx="0">
                  <c:v>ГФ</c:v>
                </c:pt>
              </c:strCache>
            </c:strRef>
          </c:tx>
          <c:spPr>
            <a:solidFill>
              <a:srgbClr val="FFC000"/>
            </a:solidFill>
          </c:spPr>
          <c:invertIfNegative val="0"/>
          <c:dLbls>
            <c:dLbl>
              <c:idx val="0"/>
              <c:layout>
                <c:manualLayout>
                  <c:x val="2.5377229080932755E-2"/>
                  <c:y val="-1.81435948494609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B7D-4AC6-AA27-202489EB1608}"/>
                </c:ext>
              </c:extLst>
            </c:dLbl>
            <c:dLbl>
              <c:idx val="1"/>
              <c:layout>
                <c:manualLayout>
                  <c:x val="2.7091906721536364E-2"/>
                  <c:y val="-1.2560950280396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B7D-4AC6-AA27-202489EB1608}"/>
                </c:ext>
              </c:extLst>
            </c:dLbl>
            <c:dLbl>
              <c:idx val="2"/>
              <c:layout>
                <c:manualLayout>
                  <c:x val="2.777777777777780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B7D-4AC6-AA27-202489EB1608}"/>
                </c:ext>
              </c:extLst>
            </c:dLbl>
            <c:dLbl>
              <c:idx val="3"/>
              <c:layout>
                <c:manualLayout>
                  <c:x val="2.623456790123458E-2"/>
                  <c:y val="-6.28047514019801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B7D-4AC6-AA27-202489EB1608}"/>
                </c:ext>
              </c:extLst>
            </c:dLbl>
            <c:spPr>
              <a:noFill/>
              <a:ln>
                <a:noFill/>
              </a:ln>
              <a:effectLst/>
            </c:spPr>
            <c:txPr>
              <a:bodyPr/>
              <a:lstStyle/>
              <a:p>
                <a:pPr>
                  <a:defRPr b="1"/>
                </a:pPr>
                <a:endParaRPr lang="en-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Лист1!$A$2:$A$6</c:f>
              <c:numCache>
                <c:formatCode>General</c:formatCode>
                <c:ptCount val="5"/>
                <c:pt idx="0">
                  <c:v>2017</c:v>
                </c:pt>
                <c:pt idx="1">
                  <c:v>2018</c:v>
                </c:pt>
                <c:pt idx="2">
                  <c:v>2019</c:v>
                </c:pt>
                <c:pt idx="3">
                  <c:v>2020</c:v>
                </c:pt>
                <c:pt idx="4">
                  <c:v>2021</c:v>
                </c:pt>
              </c:numCache>
            </c:numRef>
          </c:cat>
          <c:val>
            <c:numRef>
              <c:f>Лист1!$C$2:$C$6</c:f>
              <c:numCache>
                <c:formatCode>0%</c:formatCode>
                <c:ptCount val="5"/>
                <c:pt idx="0">
                  <c:v>0.31000000000000011</c:v>
                </c:pt>
                <c:pt idx="1">
                  <c:v>0.21270718232044208</c:v>
                </c:pt>
                <c:pt idx="2">
                  <c:v>0.20447284345047931</c:v>
                </c:pt>
                <c:pt idx="3">
                  <c:v>0.19935691318327975</c:v>
                </c:pt>
              </c:numCache>
            </c:numRef>
          </c:val>
          <c:extLst>
            <c:ext xmlns:c16="http://schemas.microsoft.com/office/drawing/2014/chart" uri="{C3380CC4-5D6E-409C-BE32-E72D297353CC}">
              <c16:uniqueId val="{00000005-5B7D-4AC6-AA27-202489EB1608}"/>
            </c:ext>
          </c:extLst>
        </c:ser>
        <c:ser>
          <c:idx val="2"/>
          <c:order val="2"/>
          <c:tx>
            <c:strRef>
              <c:f>Лист1!$D$1</c:f>
              <c:strCache>
                <c:ptCount val="1"/>
                <c:pt idx="0">
                  <c:v>PEPFAR</c:v>
                </c:pt>
              </c:strCache>
            </c:strRef>
          </c:tx>
          <c:spPr>
            <a:solidFill>
              <a:srgbClr val="FF0000"/>
            </a:solidFill>
          </c:spPr>
          <c:invertIfNegative val="0"/>
          <c:dLbls>
            <c:dLbl>
              <c:idx val="0"/>
              <c:layout>
                <c:manualLayout>
                  <c:x val="1.3888888888888867E-2"/>
                  <c:y val="9.73473646730691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B7D-4AC6-AA27-202489EB1608}"/>
                </c:ext>
              </c:extLst>
            </c:dLbl>
            <c:dLbl>
              <c:idx val="1"/>
              <c:layout>
                <c:manualLayout>
                  <c:x val="3.086419753086420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B7D-4AC6-AA27-202489EB1608}"/>
                </c:ext>
              </c:extLst>
            </c:dLbl>
            <c:spPr>
              <a:noFill/>
              <a:ln>
                <a:noFill/>
              </a:ln>
              <a:effectLst/>
            </c:spPr>
            <c:txPr>
              <a:bodyPr/>
              <a:lstStyle/>
              <a:p>
                <a:pPr>
                  <a:defRPr b="1"/>
                </a:pPr>
                <a:endParaRPr lang="en-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Лист1!$A$2:$A$6</c:f>
              <c:numCache>
                <c:formatCode>General</c:formatCode>
                <c:ptCount val="5"/>
                <c:pt idx="0">
                  <c:v>2017</c:v>
                </c:pt>
                <c:pt idx="1">
                  <c:v>2018</c:v>
                </c:pt>
                <c:pt idx="2">
                  <c:v>2019</c:v>
                </c:pt>
                <c:pt idx="3">
                  <c:v>2020</c:v>
                </c:pt>
                <c:pt idx="4">
                  <c:v>2021</c:v>
                </c:pt>
              </c:numCache>
            </c:numRef>
          </c:cat>
          <c:val>
            <c:numRef>
              <c:f>Лист1!$D$2:$D$6</c:f>
              <c:numCache>
                <c:formatCode>0%</c:formatCode>
                <c:ptCount val="5"/>
                <c:pt idx="0">
                  <c:v>0.30395136778115511</c:v>
                </c:pt>
                <c:pt idx="1">
                  <c:v>9.9447513812154664E-2</c:v>
                </c:pt>
                <c:pt idx="2">
                  <c:v>0</c:v>
                </c:pt>
                <c:pt idx="3">
                  <c:v>0</c:v>
                </c:pt>
              </c:numCache>
            </c:numRef>
          </c:val>
          <c:extLst>
            <c:ext xmlns:c16="http://schemas.microsoft.com/office/drawing/2014/chart" uri="{C3380CC4-5D6E-409C-BE32-E72D297353CC}">
              <c16:uniqueId val="{00000008-5B7D-4AC6-AA27-202489EB1608}"/>
            </c:ext>
          </c:extLst>
        </c:ser>
        <c:dLbls>
          <c:showLegendKey val="0"/>
          <c:showVal val="0"/>
          <c:showCatName val="0"/>
          <c:showSerName val="0"/>
          <c:showPercent val="0"/>
          <c:showBubbleSize val="0"/>
        </c:dLbls>
        <c:gapWidth val="150"/>
        <c:shape val="box"/>
        <c:axId val="161381376"/>
        <c:axId val="161387264"/>
        <c:axId val="0"/>
      </c:bar3DChart>
      <c:catAx>
        <c:axId val="161381376"/>
        <c:scaling>
          <c:orientation val="minMax"/>
        </c:scaling>
        <c:delete val="0"/>
        <c:axPos val="b"/>
        <c:numFmt formatCode="General" sourceLinked="1"/>
        <c:majorTickMark val="out"/>
        <c:minorTickMark val="none"/>
        <c:tickLblPos val="nextTo"/>
        <c:crossAx val="161387264"/>
        <c:crosses val="autoZero"/>
        <c:auto val="1"/>
        <c:lblAlgn val="ctr"/>
        <c:lblOffset val="100"/>
        <c:noMultiLvlLbl val="0"/>
      </c:catAx>
      <c:valAx>
        <c:axId val="161387264"/>
        <c:scaling>
          <c:orientation val="minMax"/>
        </c:scaling>
        <c:delete val="0"/>
        <c:axPos val="l"/>
        <c:majorGridlines/>
        <c:numFmt formatCode="0%" sourceLinked="1"/>
        <c:majorTickMark val="out"/>
        <c:minorTickMark val="none"/>
        <c:tickLblPos val="nextTo"/>
        <c:crossAx val="161381376"/>
        <c:crosses val="autoZero"/>
        <c:crossBetween val="between"/>
      </c:valAx>
    </c:plotArea>
    <c:legend>
      <c:legendPos val="r"/>
      <c:overlay val="0"/>
    </c:legend>
    <c:plotVisOnly val="1"/>
    <c:dispBlanksAs val="gap"/>
    <c:showDLblsOverMax val="0"/>
  </c:chart>
  <c:txPr>
    <a:bodyPr/>
    <a:lstStyle/>
    <a:p>
      <a:pPr>
        <a:defRPr sz="1800"/>
      </a:pPr>
      <a:endParaRPr lang="en-LT"/>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s>
</file>

<file path=ppt/drawings/_rels/drawing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s>
</file>

<file path=ppt/drawings/_rels/drawing3.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s>
</file>

<file path=ppt/drawings/_rels/drawing4.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s>
</file>

<file path=ppt/drawings/_rels/drawing5.x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image" Target="../media/image2.png"/></Relationships>
</file>

<file path=ppt/drawings/_rels/drawing6.xml.rels><?xml version="1.0" encoding="UTF-8" standalone="yes"?><Relationships xmlns="http://schemas.openxmlformats.org/package/2006/relationships"><Relationship Id="rId1" Type="http://schemas.openxmlformats.org/officeDocument/2006/relationships/image" Target="../media/image14.png"/></Relationships>
</file>

<file path=ppt/drawings/_rels/drawing7.xml.rels><?xml version="1.0" encoding="UTF-8" standalone="yes"?><Relationships xmlns="http://schemas.openxmlformats.org/package/2006/relationships"><Relationship Id="rId1" Type="http://schemas.openxmlformats.org/officeDocument/2006/relationships/image" Target="../media/image15.png"/><Relationship Id="rId2" Type="http://schemas.openxmlformats.org/officeDocument/2006/relationships/image" Target="../media/image16.png"/></Relationships>
</file>

<file path=ppt/drawings/drawing1.xml><?xml version="1.0" encoding="utf-8"?>
<c:userShapes xmlns:c="http://schemas.openxmlformats.org/drawingml/2006/chart">
  <cdr:relSizeAnchor xmlns:cdr="http://schemas.openxmlformats.org/drawingml/2006/chartDrawing">
    <cdr:from>
      <cdr:x>0.04515</cdr:x>
      <cdr:y>0.91949</cdr:y>
    </cdr:from>
    <cdr:to>
      <cdr:x>0.8178</cdr:x>
      <cdr:y>0.98578</cdr:y>
    </cdr:to>
    <cdr:pic>
      <cdr:nvPicPr>
        <cdr:cNvPr id="7" name="Рисунок 6">
          <a:extLst xmlns:a="http://schemas.openxmlformats.org/drawingml/2006/main">
            <a:ext uri="{FF2B5EF4-FFF2-40B4-BE49-F238E27FC236}">
              <a16:creationId xmlns:a16="http://schemas.microsoft.com/office/drawing/2014/main" id="{A410D9F3-2520-7D4A-9B2B-5F9E7E955E13}"/>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382947" y="2449783"/>
          <a:ext cx="6552728" cy="176628"/>
        </a:xfrm>
        <a:prstGeom xmlns:a="http://schemas.openxmlformats.org/drawingml/2006/main" prst="rect">
          <a:avLst/>
        </a:prstGeom>
      </cdr:spPr>
    </cdr:pic>
  </cdr:relSizeAnchor>
  <cdr:relSizeAnchor xmlns:cdr="http://schemas.openxmlformats.org/drawingml/2006/chartDrawing">
    <cdr:from>
      <cdr:x>0.8178</cdr:x>
      <cdr:y>0.91892</cdr:y>
    </cdr:from>
    <cdr:to>
      <cdr:x>0.85374</cdr:x>
      <cdr:y>0.97297</cdr:y>
    </cdr:to>
    <cdr:pic>
      <cdr:nvPicPr>
        <cdr:cNvPr id="8" name="Рисунок 7">
          <a:extLst xmlns:a="http://schemas.openxmlformats.org/drawingml/2006/main">
            <a:ext uri="{FF2B5EF4-FFF2-40B4-BE49-F238E27FC236}">
              <a16:creationId xmlns:a16="http://schemas.microsoft.com/office/drawing/2014/main" id="{75DD7E95-BC68-2341-9F72-3D50DF06466C}"/>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6935675" y="2448272"/>
          <a:ext cx="304800" cy="144015"/>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0.04076</cdr:x>
      <cdr:y>0.93225</cdr:y>
    </cdr:from>
    <cdr:to>
      <cdr:x>0.8304</cdr:x>
      <cdr:y>1</cdr:y>
    </cdr:to>
    <cdr:pic>
      <cdr:nvPicPr>
        <cdr:cNvPr id="4" name="Рисунок 3">
          <a:extLst xmlns:a="http://schemas.openxmlformats.org/drawingml/2006/main">
            <a:ext uri="{FF2B5EF4-FFF2-40B4-BE49-F238E27FC236}">
              <a16:creationId xmlns:a16="http://schemas.microsoft.com/office/drawing/2014/main" id="{AC8C8333-1C36-A044-B6D2-E0BC080BD0FF}"/>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345716" y="2483786"/>
          <a:ext cx="6696744" cy="180509"/>
        </a:xfrm>
        <a:prstGeom xmlns:a="http://schemas.openxmlformats.org/drawingml/2006/main" prst="rect">
          <a:avLst/>
        </a:prstGeom>
      </cdr:spPr>
    </cdr:pic>
  </cdr:relSizeAnchor>
  <cdr:relSizeAnchor xmlns:cdr="http://schemas.openxmlformats.org/drawingml/2006/chartDrawing">
    <cdr:from>
      <cdr:x>0.8304</cdr:x>
      <cdr:y>0.88902</cdr:y>
    </cdr:from>
    <cdr:to>
      <cdr:x>0.84738</cdr:x>
      <cdr:y>1</cdr:y>
    </cdr:to>
    <cdr:pic>
      <cdr:nvPicPr>
        <cdr:cNvPr id="6" name="Рисунок 5">
          <a:extLst xmlns:a="http://schemas.openxmlformats.org/drawingml/2006/main">
            <a:ext uri="{FF2B5EF4-FFF2-40B4-BE49-F238E27FC236}">
              <a16:creationId xmlns:a16="http://schemas.microsoft.com/office/drawing/2014/main" id="{B58D1F2E-3FBE-6E4E-A01D-7B2DC85FBEC1}"/>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042460" y="2368622"/>
          <a:ext cx="144015" cy="295673"/>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0.34469</cdr:x>
      <cdr:y>0.93157</cdr:y>
    </cdr:from>
    <cdr:to>
      <cdr:x>0.4164</cdr:x>
      <cdr:y>0.9933</cdr:y>
    </cdr:to>
    <cdr:pic>
      <cdr:nvPicPr>
        <cdr:cNvPr id="7" name="Рисунок 6">
          <a:extLst xmlns:a="http://schemas.openxmlformats.org/drawingml/2006/main">
            <a:ext uri="{FF2B5EF4-FFF2-40B4-BE49-F238E27FC236}">
              <a16:creationId xmlns:a16="http://schemas.microsoft.com/office/drawing/2014/main" id="{8BABB627-4496-5442-BDC8-67A7AC6E278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2808312" y="4216245"/>
          <a:ext cx="584200" cy="279400"/>
        </a:xfrm>
        <a:prstGeom xmlns:a="http://schemas.openxmlformats.org/drawingml/2006/main" prst="rect">
          <a:avLst/>
        </a:prstGeom>
      </cdr:spPr>
    </cdr:pic>
  </cdr:relSizeAnchor>
  <cdr:relSizeAnchor xmlns:cdr="http://schemas.openxmlformats.org/drawingml/2006/chartDrawing">
    <cdr:from>
      <cdr:x>0.52452</cdr:x>
      <cdr:y>0.94868</cdr:y>
    </cdr:from>
    <cdr:to>
      <cdr:x>0.56565</cdr:x>
      <cdr:y>0.98409</cdr:y>
    </cdr:to>
    <cdr:pic>
      <cdr:nvPicPr>
        <cdr:cNvPr id="8" name="Рисунок 7">
          <a:extLst xmlns:a="http://schemas.openxmlformats.org/drawingml/2006/main">
            <a:ext uri="{FF2B5EF4-FFF2-40B4-BE49-F238E27FC236}">
              <a16:creationId xmlns:a16="http://schemas.microsoft.com/office/drawing/2014/main" id="{5FB6FDA0-D162-114E-9450-4597A53FC1C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4273383" y="4293676"/>
          <a:ext cx="335130" cy="160279"/>
        </a:xfrm>
        <a:prstGeom xmlns:a="http://schemas.openxmlformats.org/drawingml/2006/main" prst="rect">
          <a:avLst/>
        </a:prstGeom>
      </cdr:spPr>
    </cdr:pic>
  </cdr:relSizeAnchor>
  <cdr:relSizeAnchor xmlns:cdr="http://schemas.openxmlformats.org/drawingml/2006/chartDrawing">
    <cdr:from>
      <cdr:x>0.15909</cdr:x>
      <cdr:y>0.94868</cdr:y>
    </cdr:from>
    <cdr:to>
      <cdr:x>0.19444</cdr:x>
      <cdr:y>0.99531</cdr:y>
    </cdr:to>
    <cdr:pic>
      <cdr:nvPicPr>
        <cdr:cNvPr id="9" name="Рисунок 8">
          <a:extLst xmlns:a="http://schemas.openxmlformats.org/drawingml/2006/main">
            <a:ext uri="{FF2B5EF4-FFF2-40B4-BE49-F238E27FC236}">
              <a16:creationId xmlns:a16="http://schemas.microsoft.com/office/drawing/2014/main" id="{8FE5958A-0A4A-A043-A01A-AD7A8D5F1D3A}"/>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1296144" y="4293676"/>
          <a:ext cx="288032" cy="211079"/>
        </a:xfrm>
        <a:prstGeom xmlns:a="http://schemas.openxmlformats.org/drawingml/2006/main" prst="rect">
          <a:avLst/>
        </a:prstGeom>
      </cdr:spPr>
    </cdr:pic>
  </cdr:relSizeAnchor>
  <cdr:relSizeAnchor xmlns:cdr="http://schemas.openxmlformats.org/drawingml/2006/chartDrawing">
    <cdr:from>
      <cdr:x>0.73828</cdr:x>
      <cdr:y>0.94364</cdr:y>
    </cdr:from>
    <cdr:to>
      <cdr:x>0.78397</cdr:x>
      <cdr:y>0.98298</cdr:y>
    </cdr:to>
    <cdr:pic>
      <cdr:nvPicPr>
        <cdr:cNvPr id="10" name="Рисунок 9">
          <a:extLst xmlns:a="http://schemas.openxmlformats.org/drawingml/2006/main">
            <a:ext uri="{FF2B5EF4-FFF2-40B4-BE49-F238E27FC236}">
              <a16:creationId xmlns:a16="http://schemas.microsoft.com/office/drawing/2014/main" id="{36CF51E7-D12B-2E4A-808E-5AB173DB8074}"/>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rot="1018739">
          <a:off x="6014948" y="4270886"/>
          <a:ext cx="372256" cy="178035"/>
        </a:xfrm>
        <a:prstGeom xmlns:a="http://schemas.openxmlformats.org/drawingml/2006/main" prst="rect">
          <a:avLst/>
        </a:prstGeom>
      </cdr:spPr>
    </cdr:pic>
  </cdr:relSizeAnchor>
  <cdr:relSizeAnchor xmlns:cdr="http://schemas.openxmlformats.org/drawingml/2006/chartDrawing">
    <cdr:from>
      <cdr:x>0.53075</cdr:x>
      <cdr:y>0.9599</cdr:y>
    </cdr:from>
    <cdr:to>
      <cdr:x>0.57189</cdr:x>
      <cdr:y>0.99531</cdr:y>
    </cdr:to>
    <cdr:pic>
      <cdr:nvPicPr>
        <cdr:cNvPr id="13" name="Рисунок 12">
          <a:extLst xmlns:a="http://schemas.openxmlformats.org/drawingml/2006/main">
            <a:ext uri="{FF2B5EF4-FFF2-40B4-BE49-F238E27FC236}">
              <a16:creationId xmlns:a16="http://schemas.microsoft.com/office/drawing/2014/main" id="{36CF51E7-D12B-2E4A-808E-5AB173DB8074}"/>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4324183" y="4344476"/>
          <a:ext cx="335130" cy="160279"/>
        </a:xfrm>
        <a:prstGeom xmlns:a="http://schemas.openxmlformats.org/drawingml/2006/main" prst="rect">
          <a:avLst/>
        </a:prstGeom>
      </cdr:spPr>
    </cdr:pic>
  </cdr:relSizeAnchor>
  <cdr:relSizeAnchor xmlns:cdr="http://schemas.openxmlformats.org/drawingml/2006/chartDrawing">
    <cdr:from>
      <cdr:x>0.61868</cdr:x>
      <cdr:y>0.94829</cdr:y>
    </cdr:from>
    <cdr:to>
      <cdr:x>0.69823</cdr:x>
      <cdr:y>0.98409</cdr:y>
    </cdr:to>
    <cdr:pic>
      <cdr:nvPicPr>
        <cdr:cNvPr id="15" name="Рисунок 14">
          <a:extLst xmlns:a="http://schemas.openxmlformats.org/drawingml/2006/main">
            <a:ext uri="{FF2B5EF4-FFF2-40B4-BE49-F238E27FC236}">
              <a16:creationId xmlns:a16="http://schemas.microsoft.com/office/drawing/2014/main" id="{57D51395-E071-474D-831B-6F579E322E31}"/>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5040560" y="4291937"/>
          <a:ext cx="648072" cy="162018"/>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0.89268</cdr:x>
      <cdr:y>0.46185</cdr:y>
    </cdr:from>
    <cdr:to>
      <cdr:x>0.97805</cdr:x>
      <cdr:y>0.5</cdr:y>
    </cdr:to>
    <cdr:pic>
      <cdr:nvPicPr>
        <cdr:cNvPr id="5" name="Рисунок 4">
          <a:extLst xmlns:a="http://schemas.openxmlformats.org/drawingml/2006/main">
            <a:ext uri="{FF2B5EF4-FFF2-40B4-BE49-F238E27FC236}">
              <a16:creationId xmlns:a16="http://schemas.microsoft.com/office/drawing/2014/main" id="{108C5FCC-93E6-204C-999F-884A94B06D0F}"/>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530008" y="2241405"/>
          <a:ext cx="720080" cy="185163"/>
        </a:xfrm>
        <a:prstGeom xmlns:a="http://schemas.openxmlformats.org/drawingml/2006/main" prst="rect">
          <a:avLst/>
        </a:prstGeom>
      </cdr:spPr>
    </cdr:pic>
  </cdr:relSizeAnchor>
  <cdr:relSizeAnchor xmlns:cdr="http://schemas.openxmlformats.org/drawingml/2006/chartDrawing">
    <cdr:from>
      <cdr:x>0.87561</cdr:x>
      <cdr:y>0.51175</cdr:y>
    </cdr:from>
    <cdr:to>
      <cdr:x>1</cdr:x>
      <cdr:y>0.55839</cdr:y>
    </cdr:to>
    <cdr:pic>
      <cdr:nvPicPr>
        <cdr:cNvPr id="9" name="Рисунок 8">
          <a:extLst xmlns:a="http://schemas.openxmlformats.org/drawingml/2006/main">
            <a:ext uri="{FF2B5EF4-FFF2-40B4-BE49-F238E27FC236}">
              <a16:creationId xmlns:a16="http://schemas.microsoft.com/office/drawing/2014/main" id="{6B7323A4-C926-9547-9D16-F14549D8A1DF}"/>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385992" y="2483612"/>
          <a:ext cx="1049288" cy="226317"/>
        </a:xfrm>
        <a:prstGeom xmlns:a="http://schemas.openxmlformats.org/drawingml/2006/main" prst="rect">
          <a:avLst/>
        </a:prstGeom>
      </cdr:spPr>
    </cdr:pic>
  </cdr:relSizeAnchor>
  <cdr:relSizeAnchor xmlns:cdr="http://schemas.openxmlformats.org/drawingml/2006/chartDrawing">
    <cdr:from>
      <cdr:x>0.87561</cdr:x>
      <cdr:y>0.40789</cdr:y>
    </cdr:from>
    <cdr:to>
      <cdr:x>0.97805</cdr:x>
      <cdr:y>0.44306</cdr:y>
    </cdr:to>
    <cdr:pic>
      <cdr:nvPicPr>
        <cdr:cNvPr id="11" name="Рисунок 10">
          <a:extLst xmlns:a="http://schemas.openxmlformats.org/drawingml/2006/main">
            <a:ext uri="{FF2B5EF4-FFF2-40B4-BE49-F238E27FC236}">
              <a16:creationId xmlns:a16="http://schemas.microsoft.com/office/drawing/2014/main" id="{C0ECC9A5-23A4-B04B-9147-0AFD5CEBCB72}"/>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3">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385992" y="1979556"/>
          <a:ext cx="864096" cy="170684"/>
        </a:xfrm>
        <a:prstGeom xmlns:a="http://schemas.openxmlformats.org/drawingml/2006/main" prst="rect">
          <a:avLst/>
        </a:prstGeom>
      </cdr:spPr>
    </cdr:pic>
  </cdr:relSizeAnchor>
  <cdr:relSizeAnchor xmlns:cdr="http://schemas.openxmlformats.org/drawingml/2006/chartDrawing">
    <cdr:from>
      <cdr:x>0.90975</cdr:x>
      <cdr:y>0.57795</cdr:y>
    </cdr:from>
    <cdr:to>
      <cdr:x>0.96097</cdr:x>
      <cdr:y>0.62589</cdr:y>
    </cdr:to>
    <cdr:pic>
      <cdr:nvPicPr>
        <cdr:cNvPr id="13" name="Рисунок 12">
          <a:extLst xmlns:a="http://schemas.openxmlformats.org/drawingml/2006/main">
            <a:ext uri="{FF2B5EF4-FFF2-40B4-BE49-F238E27FC236}">
              <a16:creationId xmlns:a16="http://schemas.microsoft.com/office/drawing/2014/main" id="{5D037CCA-DBF4-614A-B06A-1F8638781A3C}"/>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4">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674025" y="2804878"/>
          <a:ext cx="432048" cy="232642"/>
        </a:xfrm>
        <a:prstGeom xmlns:a="http://schemas.openxmlformats.org/drawingml/2006/main" prst="rect">
          <a:avLst/>
        </a:prstGeom>
      </cdr:spPr>
    </cdr:pic>
  </cdr:relSizeAnchor>
  <cdr:relSizeAnchor xmlns:cdr="http://schemas.openxmlformats.org/drawingml/2006/chartDrawing">
    <cdr:from>
      <cdr:x>0.87561</cdr:x>
      <cdr:y>0.64375</cdr:y>
    </cdr:from>
    <cdr:to>
      <cdr:x>1</cdr:x>
      <cdr:y>0.68541</cdr:y>
    </cdr:to>
    <cdr:pic>
      <cdr:nvPicPr>
        <cdr:cNvPr id="15" name="Рисунок 14">
          <a:extLst xmlns:a="http://schemas.openxmlformats.org/drawingml/2006/main">
            <a:ext uri="{FF2B5EF4-FFF2-40B4-BE49-F238E27FC236}">
              <a16:creationId xmlns:a16="http://schemas.microsoft.com/office/drawing/2014/main" id="{77124AB8-110E-E047-BBFF-829666B8960B}"/>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5">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385992" y="3124220"/>
          <a:ext cx="1049288" cy="202156"/>
        </a:xfrm>
        <a:prstGeom xmlns:a="http://schemas.openxmlformats.org/drawingml/2006/main" prst="rect">
          <a:avLst/>
        </a:prstGeom>
      </cdr:spPr>
    </cdr:pic>
  </cdr:relSizeAnchor>
</c:userShapes>
</file>

<file path=ppt/drawings/drawing5.xml><?xml version="1.0" encoding="utf-8"?>
<c:userShapes xmlns:c="http://schemas.openxmlformats.org/drawingml/2006/chart">
  <cdr:relSizeAnchor xmlns:cdr="http://schemas.openxmlformats.org/drawingml/2006/chartDrawing">
    <cdr:from>
      <cdr:x>0.5</cdr:x>
      <cdr:y>0.92557</cdr:y>
    </cdr:from>
    <cdr:to>
      <cdr:x>0.86325</cdr:x>
      <cdr:y>0.97006</cdr:y>
    </cdr:to>
    <cdr:pic>
      <cdr:nvPicPr>
        <cdr:cNvPr id="3" name="Рисунок 2">
          <a:extLst xmlns:a="http://schemas.openxmlformats.org/drawingml/2006/main">
            <a:ext uri="{FF2B5EF4-FFF2-40B4-BE49-F238E27FC236}">
              <a16:creationId xmlns:a16="http://schemas.microsoft.com/office/drawing/2014/main" id="{CD4533CE-DF7E-C742-9C3D-05285A5A0CA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4212468" y="4452100"/>
          <a:ext cx="3060340" cy="214010"/>
        </a:xfrm>
        <a:prstGeom xmlns:a="http://schemas.openxmlformats.org/drawingml/2006/main" prst="rect">
          <a:avLst/>
        </a:prstGeom>
      </cdr:spPr>
    </cdr:pic>
  </cdr:relSizeAnchor>
  <cdr:relSizeAnchor xmlns:cdr="http://schemas.openxmlformats.org/drawingml/2006/chartDrawing">
    <cdr:from>
      <cdr:x>0.23077</cdr:x>
      <cdr:y>0.86922</cdr:y>
    </cdr:from>
    <cdr:to>
      <cdr:x>0.26695</cdr:x>
      <cdr:y>0.90618</cdr:y>
    </cdr:to>
    <cdr:pic>
      <cdr:nvPicPr>
        <cdr:cNvPr id="5" name="Рисунок 4">
          <a:extLst xmlns:a="http://schemas.openxmlformats.org/drawingml/2006/main">
            <a:ext uri="{FF2B5EF4-FFF2-40B4-BE49-F238E27FC236}">
              <a16:creationId xmlns:a16="http://schemas.microsoft.com/office/drawing/2014/main" id="{193CB662-791C-BB42-9571-A1EA30CE8450}"/>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1944216" y="4181058"/>
          <a:ext cx="304800" cy="177800"/>
        </a:xfrm>
        <a:prstGeom xmlns:a="http://schemas.openxmlformats.org/drawingml/2006/main" prst="rect">
          <a:avLst/>
        </a:prstGeom>
      </cdr:spPr>
    </cdr:pic>
  </cdr:relSizeAnchor>
  <cdr:relSizeAnchor xmlns:cdr="http://schemas.openxmlformats.org/drawingml/2006/chartDrawing">
    <cdr:from>
      <cdr:x>0.42735</cdr:x>
      <cdr:y>0.86922</cdr:y>
    </cdr:from>
    <cdr:to>
      <cdr:x>0.46353</cdr:x>
      <cdr:y>0.90618</cdr:y>
    </cdr:to>
    <cdr:pic>
      <cdr:nvPicPr>
        <cdr:cNvPr id="6" name="Рисунок 5">
          <a:extLst xmlns:a="http://schemas.openxmlformats.org/drawingml/2006/main">
            <a:ext uri="{FF2B5EF4-FFF2-40B4-BE49-F238E27FC236}">
              <a16:creationId xmlns:a16="http://schemas.microsoft.com/office/drawing/2014/main" id="{A9E44288-052B-014D-A6A2-1EDF642C5785}"/>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3600400" y="4181058"/>
          <a:ext cx="304800" cy="177800"/>
        </a:xfrm>
        <a:prstGeom xmlns:a="http://schemas.openxmlformats.org/drawingml/2006/main" prst="rect">
          <a:avLst/>
        </a:prstGeom>
      </cdr:spPr>
    </cdr:pic>
  </cdr:relSizeAnchor>
  <cdr:relSizeAnchor xmlns:cdr="http://schemas.openxmlformats.org/drawingml/2006/chartDrawing">
    <cdr:from>
      <cdr:x>0.61538</cdr:x>
      <cdr:y>0.86922</cdr:y>
    </cdr:from>
    <cdr:to>
      <cdr:x>0.65156</cdr:x>
      <cdr:y>0.90618</cdr:y>
    </cdr:to>
    <cdr:pic>
      <cdr:nvPicPr>
        <cdr:cNvPr id="7" name="Рисунок 6">
          <a:extLst xmlns:a="http://schemas.openxmlformats.org/drawingml/2006/main">
            <a:ext uri="{FF2B5EF4-FFF2-40B4-BE49-F238E27FC236}">
              <a16:creationId xmlns:a16="http://schemas.microsoft.com/office/drawing/2014/main" id="{75DD7E95-BC68-2341-9F72-3D50DF06466C}"/>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5184576" y="4181058"/>
          <a:ext cx="304800" cy="177800"/>
        </a:xfrm>
        <a:prstGeom xmlns:a="http://schemas.openxmlformats.org/drawingml/2006/main" prst="rect">
          <a:avLst/>
        </a:prstGeom>
      </cdr:spPr>
    </cdr:pic>
  </cdr:relSizeAnchor>
  <cdr:relSizeAnchor xmlns:cdr="http://schemas.openxmlformats.org/drawingml/2006/chartDrawing">
    <cdr:from>
      <cdr:x>0.80781</cdr:x>
      <cdr:y>0.87061</cdr:y>
    </cdr:from>
    <cdr:to>
      <cdr:x>0.84389</cdr:x>
      <cdr:y>0.92306</cdr:y>
    </cdr:to>
    <cdr:pic>
      <cdr:nvPicPr>
        <cdr:cNvPr id="8" name="Рисунок 7">
          <a:extLst xmlns:a="http://schemas.openxmlformats.org/drawingml/2006/main">
            <a:ext uri="{FF2B5EF4-FFF2-40B4-BE49-F238E27FC236}">
              <a16:creationId xmlns:a16="http://schemas.microsoft.com/office/drawing/2014/main" id="{75DD7E95-BC68-2341-9F72-3D50DF06466C}"/>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rot="5668083">
          <a:off x="6831576" y="4161897"/>
          <a:ext cx="252282" cy="303963"/>
        </a:xfrm>
        <a:prstGeom xmlns:a="http://schemas.openxmlformats.org/drawingml/2006/main" prst="rect">
          <a:avLst/>
        </a:prstGeom>
      </cdr:spPr>
    </cdr:pic>
  </cdr:relSizeAnchor>
</c:userShapes>
</file>

<file path=ppt/drawings/drawing6.xml><?xml version="1.0" encoding="utf-8"?>
<c:userShapes xmlns:c="http://schemas.openxmlformats.org/drawingml/2006/chart">
  <cdr:relSizeAnchor xmlns:cdr="http://schemas.openxmlformats.org/drawingml/2006/chartDrawing">
    <cdr:from>
      <cdr:x>0.89589</cdr:x>
      <cdr:y>0.46875</cdr:y>
    </cdr:from>
    <cdr:to>
      <cdr:x>0.95403</cdr:x>
      <cdr:y>0.62032</cdr:y>
    </cdr:to>
    <cdr:pic>
      <cdr:nvPicPr>
        <cdr:cNvPr id="3" name="Рисунок 2">
          <a:extLst xmlns:a="http://schemas.openxmlformats.org/drawingml/2006/main">
            <a:ext uri="{FF2B5EF4-FFF2-40B4-BE49-F238E27FC236}">
              <a16:creationId xmlns:a16="http://schemas.microsoft.com/office/drawing/2014/main" id="{928177D6-EB81-B84B-B52C-6F3494B2D57B}"/>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435552" y="2160240"/>
          <a:ext cx="482600" cy="698500"/>
        </a:xfrm>
        <a:prstGeom xmlns:a="http://schemas.openxmlformats.org/drawingml/2006/main" prst="rect">
          <a:avLst/>
        </a:prstGeom>
      </cdr:spPr>
    </cdr:pic>
  </cdr:relSizeAnchor>
</c:userShapes>
</file>

<file path=ppt/drawings/drawing7.xml><?xml version="1.0" encoding="utf-8"?>
<c:userShapes xmlns:c="http://schemas.openxmlformats.org/drawingml/2006/chart">
  <cdr:relSizeAnchor xmlns:cdr="http://schemas.openxmlformats.org/drawingml/2006/chartDrawing">
    <cdr:from>
      <cdr:x>0.89744</cdr:x>
      <cdr:y>0.47406</cdr:y>
    </cdr:from>
    <cdr:to>
      <cdr:x>0.94266</cdr:x>
      <cdr:y>0.52594</cdr:y>
    </cdr:to>
    <cdr:pic>
      <cdr:nvPicPr>
        <cdr:cNvPr id="3" name="Рисунок 2">
          <a:extLst xmlns:a="http://schemas.openxmlformats.org/drawingml/2006/main">
            <a:ext uri="{FF2B5EF4-FFF2-40B4-BE49-F238E27FC236}">
              <a16:creationId xmlns:a16="http://schemas.microsoft.com/office/drawing/2014/main" id="{C6E9BB31-B84A-8340-8A1F-7C8D465F7853}"/>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560840" y="2321272"/>
          <a:ext cx="381000" cy="254000"/>
        </a:xfrm>
        <a:prstGeom xmlns:a="http://schemas.openxmlformats.org/drawingml/2006/main" prst="rect">
          <a:avLst/>
        </a:prstGeom>
      </cdr:spPr>
    </cdr:pic>
  </cdr:relSizeAnchor>
  <cdr:relSizeAnchor xmlns:cdr="http://schemas.openxmlformats.org/drawingml/2006/chartDrawing">
    <cdr:from>
      <cdr:x>0.89744</cdr:x>
      <cdr:y>0.39706</cdr:y>
    </cdr:from>
    <cdr:to>
      <cdr:x>0.9376</cdr:x>
      <cdr:y>0.45465</cdr:y>
    </cdr:to>
    <cdr:pic>
      <cdr:nvPicPr>
        <cdr:cNvPr id="5" name="Рисунок 4" descr="Stat budget">
          <a:extLst xmlns:a="http://schemas.openxmlformats.org/drawingml/2006/main">
            <a:ext uri="{FF2B5EF4-FFF2-40B4-BE49-F238E27FC236}">
              <a16:creationId xmlns:a16="http://schemas.microsoft.com/office/drawing/2014/main" id="{F4E06B9B-229E-A84A-9FEB-7D7DC081EB0F}"/>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7560875" y="1944222"/>
          <a:ext cx="338345" cy="281992"/>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30525" cy="4968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29050" y="0"/>
            <a:ext cx="2930525" cy="4968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6275" y="4722813"/>
            <a:ext cx="5408613" cy="4473575"/>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44038"/>
            <a:ext cx="2930525" cy="4968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29050" y="9444038"/>
            <a:ext cx="2930525" cy="4968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7" name="Google Shape;167;p1: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0: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7" name="Google Shape;237;p10: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1: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4" name="Google Shape;244;p11: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2: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1" name="Google Shape;251;p12: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3: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9" name="Google Shape;259;p13: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4: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66" name="Google Shape;266;p14: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5: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5" name="Google Shape;275;p15: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16: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82" name="Google Shape;282;p16: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17: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89" name="Google Shape;289;p17: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18: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03" name="Google Shape;303;p18: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8" name="Google Shape;178;p2: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3: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4" name="Google Shape;184;p3: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4: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1" name="Google Shape;191;p4: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5: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9" name="Google Shape;199;p5: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6: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6" name="Google Shape;206;p6: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7: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3" name="Google Shape;213;p7: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8: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0" name="Google Shape;220;p8: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9:notes"/>
          <p:cNvSpPr txBox="1"/>
          <p:nvPr>
            <p:ph idx="1" type="body"/>
          </p:nvPr>
        </p:nvSpPr>
        <p:spPr>
          <a:xfrm>
            <a:off x="676275" y="4722813"/>
            <a:ext cx="5408613" cy="4473575"/>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8" name="Google Shape;228;p9:notes"/>
          <p:cNvSpPr/>
          <p:nvPr>
            <p:ph idx="2" type="sldImg"/>
          </p:nvPr>
        </p:nvSpPr>
        <p:spPr>
          <a:xfrm>
            <a:off x="896938" y="746125"/>
            <a:ext cx="4967287" cy="3727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0"/>
          <p:cNvSpPr txBox="1"/>
          <p:nvPr>
            <p:ph type="ctrTitle"/>
          </p:nvPr>
        </p:nvSpPr>
        <p:spPr>
          <a:xfrm>
            <a:off x="685800" y="2130427"/>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4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42"/>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1" name="Google Shape;71;p42"/>
          <p:cNvSpPr txBox="1"/>
          <p:nvPr>
            <p:ph idx="1" type="body"/>
          </p:nvPr>
        </p:nvSpPr>
        <p:spPr>
          <a:xfrm>
            <a:off x="1792288" y="5367339"/>
            <a:ext cx="5486400" cy="8048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2" name="Google Shape;72;p4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4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5" name="Shape 75"/>
        <p:cNvGrpSpPr/>
        <p:nvPr/>
      </p:nvGrpSpPr>
      <p:grpSpPr>
        <a:xfrm>
          <a:off x="0" y="0"/>
          <a:ext cx="0" cy="0"/>
          <a:chOff x="0" y="0"/>
          <a:chExt cx="0" cy="0"/>
        </a:xfrm>
      </p:grpSpPr>
      <p:sp>
        <p:nvSpPr>
          <p:cNvPr id="76" name="Google Shape;76;p4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7" name="Google Shape;77;p43"/>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8" name="Google Shape;78;p4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4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4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1" name="Shape 81"/>
        <p:cNvGrpSpPr/>
        <p:nvPr/>
      </p:nvGrpSpPr>
      <p:grpSpPr>
        <a:xfrm>
          <a:off x="0" y="0"/>
          <a:ext cx="0" cy="0"/>
          <a:chOff x="0" y="0"/>
          <a:chExt cx="0" cy="0"/>
        </a:xfrm>
      </p:grpSpPr>
      <p:sp>
        <p:nvSpPr>
          <p:cNvPr id="82" name="Google Shape;82;p44"/>
          <p:cNvSpPr txBox="1"/>
          <p:nvPr>
            <p:ph type="title"/>
          </p:nvPr>
        </p:nvSpPr>
        <p:spPr>
          <a:xfrm rot="5400000">
            <a:off x="5464175" y="1371600"/>
            <a:ext cx="4387850"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3" name="Google Shape;83;p44"/>
          <p:cNvSpPr txBox="1"/>
          <p:nvPr>
            <p:ph idx="1" type="body"/>
          </p:nvPr>
        </p:nvSpPr>
        <p:spPr>
          <a:xfrm rot="5400000">
            <a:off x="1273175" y="-609600"/>
            <a:ext cx="4387850"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4" name="Google Shape;84;p4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4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93" name="Shape 93"/>
        <p:cNvGrpSpPr/>
        <p:nvPr/>
      </p:nvGrpSpPr>
      <p:grpSpPr>
        <a:xfrm>
          <a:off x="0" y="0"/>
          <a:ext cx="0" cy="0"/>
          <a:chOff x="0" y="0"/>
          <a:chExt cx="0" cy="0"/>
        </a:xfrm>
      </p:grpSpPr>
      <p:sp>
        <p:nvSpPr>
          <p:cNvPr id="94" name="Google Shape;94;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97" name="Shape 97"/>
        <p:cNvGrpSpPr/>
        <p:nvPr/>
      </p:nvGrpSpPr>
      <p:grpSpPr>
        <a:xfrm>
          <a:off x="0" y="0"/>
          <a:ext cx="0" cy="0"/>
          <a:chOff x="0" y="0"/>
          <a:chExt cx="0" cy="0"/>
        </a:xfrm>
      </p:grpSpPr>
      <p:sp>
        <p:nvSpPr>
          <p:cNvPr id="98" name="Google Shape;98;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9" name="Google Shape;99;p2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0" name="Google Shape;100;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103" name="Shape 103"/>
        <p:cNvGrpSpPr/>
        <p:nvPr/>
      </p:nvGrpSpPr>
      <p:grpSpPr>
        <a:xfrm>
          <a:off x="0" y="0"/>
          <a:ext cx="0" cy="0"/>
          <a:chOff x="0" y="0"/>
          <a:chExt cx="0" cy="0"/>
        </a:xfrm>
      </p:grpSpPr>
      <p:sp>
        <p:nvSpPr>
          <p:cNvPr id="104" name="Google Shape;104;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5" name="Google Shape;105;p2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6" name="Google Shape;106;p2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7" name="Google Shape;107;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pty Slide">
  <p:cSld name="Empty Slide">
    <p:bg>
      <p:bgPr>
        <a:solidFill>
          <a:schemeClr val="lt1"/>
        </a:solidFill>
      </p:bgPr>
    </p:bg>
    <p:spTree>
      <p:nvGrpSpPr>
        <p:cNvPr id="110" name="Shape 110"/>
        <p:cNvGrpSpPr/>
        <p:nvPr/>
      </p:nvGrpSpPr>
      <p:grpSpPr>
        <a:xfrm>
          <a:off x="0" y="0"/>
          <a:ext cx="0" cy="0"/>
          <a:chOff x="0" y="0"/>
          <a:chExt cx="0" cy="0"/>
        </a:xfrm>
      </p:grpSpPr>
      <p:pic>
        <p:nvPicPr>
          <p:cNvPr id="111" name="Google Shape;111;p26"/>
          <p:cNvPicPr preferRelativeResize="0"/>
          <p:nvPr/>
        </p:nvPicPr>
        <p:blipFill rotWithShape="1">
          <a:blip r:embed="rId2">
            <a:alphaModFix/>
          </a:blip>
          <a:srcRect b="0" l="0" r="0" t="0"/>
          <a:stretch/>
        </p:blipFill>
        <p:spPr>
          <a:xfrm>
            <a:off x="284532" y="386898"/>
            <a:ext cx="1478055" cy="673993"/>
          </a:xfrm>
          <a:prstGeom prst="rect">
            <a:avLst/>
          </a:prstGeom>
          <a:noFill/>
          <a:ln>
            <a:noFill/>
          </a:ln>
        </p:spPr>
      </p:pic>
      <p:sp>
        <p:nvSpPr>
          <p:cNvPr id="112" name="Google Shape;112;p26"/>
          <p:cNvSpPr txBox="1"/>
          <p:nvPr>
            <p:ph idx="1" type="body"/>
          </p:nvPr>
        </p:nvSpPr>
        <p:spPr>
          <a:xfrm>
            <a:off x="240527" y="1441833"/>
            <a:ext cx="8662946" cy="366425"/>
          </a:xfrm>
          <a:prstGeom prst="rect">
            <a:avLst/>
          </a:prstGeom>
          <a:noFill/>
          <a:ln>
            <a:noFill/>
          </a:ln>
        </p:spPr>
        <p:txBody>
          <a:bodyPr anchorCtr="0" anchor="t" bIns="45700" lIns="91425" spcFirstLastPara="1" rIns="91425" wrap="square" tIns="45700">
            <a:noAutofit/>
          </a:bodyPr>
          <a:lstStyle>
            <a:lvl1pPr indent="-228600" lvl="0" marL="457200" algn="l">
              <a:spcBef>
                <a:spcPts val="360"/>
              </a:spcBef>
              <a:spcAft>
                <a:spcPts val="0"/>
              </a:spcAft>
              <a:buClr>
                <a:schemeClr val="dk1"/>
              </a:buClr>
              <a:buSzPts val="1800"/>
              <a:buNone/>
              <a:defRPr sz="1800">
                <a:latin typeface="Calibri"/>
                <a:ea typeface="Calibri"/>
                <a:cs typeface="Calibri"/>
                <a:sym typeface="Calibri"/>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113" name="Shape 113"/>
        <p:cNvGrpSpPr/>
        <p:nvPr/>
      </p:nvGrpSpPr>
      <p:grpSpPr>
        <a:xfrm>
          <a:off x="0" y="0"/>
          <a:ext cx="0" cy="0"/>
          <a:chOff x="0" y="0"/>
          <a:chExt cx="0" cy="0"/>
        </a:xfrm>
      </p:grpSpPr>
      <p:sp>
        <p:nvSpPr>
          <p:cNvPr id="114" name="Google Shape;114;p2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5" name="Google Shape;115;p2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16" name="Google Shape;116;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119" name="Shape 119"/>
        <p:cNvGrpSpPr/>
        <p:nvPr/>
      </p:nvGrpSpPr>
      <p:grpSpPr>
        <a:xfrm>
          <a:off x="0" y="0"/>
          <a:ext cx="0" cy="0"/>
          <a:chOff x="0" y="0"/>
          <a:chExt cx="0" cy="0"/>
        </a:xfrm>
      </p:grpSpPr>
      <p:sp>
        <p:nvSpPr>
          <p:cNvPr id="120" name="Google Shape;120;p2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1" name="Google Shape;121;p2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22" name="Google Shape;122;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125" name="Shape 125"/>
        <p:cNvGrpSpPr/>
        <p:nvPr/>
      </p:nvGrpSpPr>
      <p:grpSpPr>
        <a:xfrm>
          <a:off x="0" y="0"/>
          <a:ext cx="0" cy="0"/>
          <a:chOff x="0" y="0"/>
          <a:chExt cx="0" cy="0"/>
        </a:xfrm>
      </p:grpSpPr>
      <p:sp>
        <p:nvSpPr>
          <p:cNvPr id="126" name="Google Shape;126;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7" name="Google Shape;127;p2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28" name="Google Shape;128;p2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29" name="Google Shape;129;p2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30" name="Google Shape;130;p2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31" name="Google Shape;131;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pty Slide">
  <p:cSld name="Empty Slide">
    <p:bg>
      <p:bgPr>
        <a:solidFill>
          <a:schemeClr val="lt1"/>
        </a:solidFill>
      </p:bgPr>
    </p:bg>
    <p:spTree>
      <p:nvGrpSpPr>
        <p:cNvPr id="21" name="Shape 21"/>
        <p:cNvGrpSpPr/>
        <p:nvPr/>
      </p:nvGrpSpPr>
      <p:grpSpPr>
        <a:xfrm>
          <a:off x="0" y="0"/>
          <a:ext cx="0" cy="0"/>
          <a:chOff x="0" y="0"/>
          <a:chExt cx="0" cy="0"/>
        </a:xfrm>
      </p:grpSpPr>
      <p:pic>
        <p:nvPicPr>
          <p:cNvPr id="22" name="Google Shape;22;p21"/>
          <p:cNvPicPr preferRelativeResize="0"/>
          <p:nvPr/>
        </p:nvPicPr>
        <p:blipFill rotWithShape="1">
          <a:blip r:embed="rId2">
            <a:alphaModFix/>
          </a:blip>
          <a:srcRect b="0" l="0" r="0" t="0"/>
          <a:stretch/>
        </p:blipFill>
        <p:spPr>
          <a:xfrm>
            <a:off x="284532" y="386898"/>
            <a:ext cx="1478055" cy="673993"/>
          </a:xfrm>
          <a:prstGeom prst="rect">
            <a:avLst/>
          </a:prstGeom>
          <a:noFill/>
          <a:ln>
            <a:noFill/>
          </a:ln>
        </p:spPr>
      </p:pic>
      <p:sp>
        <p:nvSpPr>
          <p:cNvPr id="23" name="Google Shape;23;p21"/>
          <p:cNvSpPr txBox="1"/>
          <p:nvPr>
            <p:ph idx="1" type="body"/>
          </p:nvPr>
        </p:nvSpPr>
        <p:spPr>
          <a:xfrm>
            <a:off x="240527" y="1441833"/>
            <a:ext cx="8662946" cy="366425"/>
          </a:xfrm>
          <a:prstGeom prst="rect">
            <a:avLst/>
          </a:prstGeom>
          <a:noFill/>
          <a:ln>
            <a:noFill/>
          </a:ln>
        </p:spPr>
        <p:txBody>
          <a:bodyPr anchorCtr="0" anchor="t" bIns="45700" lIns="91425" spcFirstLastPara="1" rIns="91425" wrap="square" tIns="45700">
            <a:noAutofit/>
          </a:bodyPr>
          <a:lstStyle>
            <a:lvl1pPr indent="-228600" lvl="0" marL="457200" algn="l">
              <a:spcBef>
                <a:spcPts val="360"/>
              </a:spcBef>
              <a:spcAft>
                <a:spcPts val="0"/>
              </a:spcAft>
              <a:buClr>
                <a:schemeClr val="dk1"/>
              </a:buClr>
              <a:buSzPts val="1800"/>
              <a:buNone/>
              <a:defRPr sz="1800">
                <a:latin typeface="Calibri"/>
                <a:ea typeface="Calibri"/>
                <a:cs typeface="Calibri"/>
                <a:sym typeface="Calibri"/>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134" name="Shape 134"/>
        <p:cNvGrpSpPr/>
        <p:nvPr/>
      </p:nvGrpSpPr>
      <p:grpSpPr>
        <a:xfrm>
          <a:off x="0" y="0"/>
          <a:ext cx="0" cy="0"/>
          <a:chOff x="0" y="0"/>
          <a:chExt cx="0" cy="0"/>
        </a:xfrm>
      </p:grpSpPr>
      <p:sp>
        <p:nvSpPr>
          <p:cNvPr id="135" name="Google Shape;135;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6" name="Google Shape;136;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139" name="Shape 139"/>
        <p:cNvGrpSpPr/>
        <p:nvPr/>
      </p:nvGrpSpPr>
      <p:grpSpPr>
        <a:xfrm>
          <a:off x="0" y="0"/>
          <a:ext cx="0" cy="0"/>
          <a:chOff x="0" y="0"/>
          <a:chExt cx="0" cy="0"/>
        </a:xfrm>
      </p:grpSpPr>
      <p:sp>
        <p:nvSpPr>
          <p:cNvPr id="140" name="Google Shape;140;p3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1" name="Google Shape;141;p3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42" name="Google Shape;142;p3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43" name="Google Shape;143;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146" name="Shape 146"/>
        <p:cNvGrpSpPr/>
        <p:nvPr/>
      </p:nvGrpSpPr>
      <p:grpSpPr>
        <a:xfrm>
          <a:off x="0" y="0"/>
          <a:ext cx="0" cy="0"/>
          <a:chOff x="0" y="0"/>
          <a:chExt cx="0" cy="0"/>
        </a:xfrm>
      </p:grpSpPr>
      <p:sp>
        <p:nvSpPr>
          <p:cNvPr id="147" name="Google Shape;147;p3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8" name="Google Shape;148;p32"/>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49" name="Google Shape;149;p3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50" name="Google Shape;150;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153" name="Shape 153"/>
        <p:cNvGrpSpPr/>
        <p:nvPr/>
      </p:nvGrpSpPr>
      <p:grpSpPr>
        <a:xfrm>
          <a:off x="0" y="0"/>
          <a:ext cx="0" cy="0"/>
          <a:chOff x="0" y="0"/>
          <a:chExt cx="0" cy="0"/>
        </a:xfrm>
      </p:grpSpPr>
      <p:sp>
        <p:nvSpPr>
          <p:cNvPr id="154" name="Google Shape;154;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5" name="Google Shape;155;p33"/>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6" name="Google Shape;156;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159" name="Shape 159"/>
        <p:cNvGrpSpPr/>
        <p:nvPr/>
      </p:nvGrpSpPr>
      <p:grpSpPr>
        <a:xfrm>
          <a:off x="0" y="0"/>
          <a:ext cx="0" cy="0"/>
          <a:chOff x="0" y="0"/>
          <a:chExt cx="0" cy="0"/>
        </a:xfrm>
      </p:grpSpPr>
      <p:sp>
        <p:nvSpPr>
          <p:cNvPr id="160" name="Google Shape;160;p3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1" name="Google Shape;161;p3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62" name="Google Shape;162;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3" name="Google Shape;163;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4" name="Google Shape;164;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6" name="Google Shape;26;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7" name="Google Shape;27;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36"/>
          <p:cNvSpPr txBox="1"/>
          <p:nvPr>
            <p:ph type="title"/>
          </p:nvPr>
        </p:nvSpPr>
        <p:spPr>
          <a:xfrm>
            <a:off x="722313" y="4406902"/>
            <a:ext cx="7772400" cy="1362074"/>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 name="Google Shape;32;p3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3" name="Google Shape;33;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37"/>
          <p:cNvSpPr txBox="1"/>
          <p:nvPr>
            <p:ph idx="1" type="body"/>
          </p:nvPr>
        </p:nvSpPr>
        <p:spPr>
          <a:xfrm>
            <a:off x="457200" y="1200150"/>
            <a:ext cx="4038600" cy="3394075"/>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9" name="Google Shape;39;p37"/>
          <p:cNvSpPr txBox="1"/>
          <p:nvPr>
            <p:ph idx="2" type="body"/>
          </p:nvPr>
        </p:nvSpPr>
        <p:spPr>
          <a:xfrm>
            <a:off x="4648200" y="1200150"/>
            <a:ext cx="4038600" cy="3394075"/>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38"/>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5" name="Google Shape;45;p38"/>
          <p:cNvSpPr txBox="1"/>
          <p:nvPr>
            <p:ph idx="1" type="body"/>
          </p:nvPr>
        </p:nvSpPr>
        <p:spPr>
          <a:xfrm>
            <a:off x="457200" y="1535113"/>
            <a:ext cx="4040188" cy="639763"/>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6" name="Google Shape;46;p3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7" name="Google Shape;47;p38"/>
          <p:cNvSpPr txBox="1"/>
          <p:nvPr>
            <p:ph idx="3" type="body"/>
          </p:nvPr>
        </p:nvSpPr>
        <p:spPr>
          <a:xfrm>
            <a:off x="4645028" y="1535113"/>
            <a:ext cx="4041775" cy="639763"/>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8" name="Google Shape;48;p38"/>
          <p:cNvSpPr txBox="1"/>
          <p:nvPr>
            <p:ph idx="4" type="body"/>
          </p:nvPr>
        </p:nvSpPr>
        <p:spPr>
          <a:xfrm>
            <a:off x="4645028"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9" name="Google Shape;49;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4" name="Google Shape;54;p3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3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4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4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41"/>
          <p:cNvSpPr txBox="1"/>
          <p:nvPr>
            <p:ph type="title"/>
          </p:nvPr>
        </p:nvSpPr>
        <p:spPr>
          <a:xfrm>
            <a:off x="457203" y="273049"/>
            <a:ext cx="3008313" cy="1162051"/>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41"/>
          <p:cNvSpPr txBox="1"/>
          <p:nvPr>
            <p:ph idx="1" type="body"/>
          </p:nvPr>
        </p:nvSpPr>
        <p:spPr>
          <a:xfrm>
            <a:off x="3575050" y="273052"/>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4" name="Google Shape;64;p41"/>
          <p:cNvSpPr txBox="1"/>
          <p:nvPr>
            <p:ph idx="2" type="body"/>
          </p:nvPr>
        </p:nvSpPr>
        <p:spPr>
          <a:xfrm>
            <a:off x="457203" y="1435102"/>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4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4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88888"/>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Calibri"/>
                <a:ea typeface="Calibri"/>
                <a:cs typeface="Calibri"/>
                <a:sym typeface="Calibri"/>
              </a:defRPr>
            </a:lvl1pPr>
            <a:lvl2pPr indent="0" lvl="1" marL="0" marR="0" algn="r">
              <a:spcBef>
                <a:spcPts val="0"/>
              </a:spcBef>
              <a:spcAft>
                <a:spcPts val="0"/>
              </a:spcAft>
              <a:buNone/>
              <a:defRPr sz="1200">
                <a:solidFill>
                  <a:srgbClr val="888888"/>
                </a:solidFill>
                <a:latin typeface="Calibri"/>
                <a:ea typeface="Calibri"/>
                <a:cs typeface="Calibri"/>
                <a:sym typeface="Calibri"/>
              </a:defRPr>
            </a:lvl2pPr>
            <a:lvl3pPr indent="0" lvl="2" marL="0" marR="0" algn="r">
              <a:spcBef>
                <a:spcPts val="0"/>
              </a:spcBef>
              <a:spcAft>
                <a:spcPts val="0"/>
              </a:spcAft>
              <a:buNone/>
              <a:defRPr sz="1200">
                <a:solidFill>
                  <a:srgbClr val="888888"/>
                </a:solidFill>
                <a:latin typeface="Calibri"/>
                <a:ea typeface="Calibri"/>
                <a:cs typeface="Calibri"/>
                <a:sym typeface="Calibri"/>
              </a:defRPr>
            </a:lvl3pPr>
            <a:lvl4pPr indent="0" lvl="3" marL="0" marR="0" algn="r">
              <a:spcBef>
                <a:spcPts val="0"/>
              </a:spcBef>
              <a:spcAft>
                <a:spcPts val="0"/>
              </a:spcAft>
              <a:buNone/>
              <a:defRPr sz="1200">
                <a:solidFill>
                  <a:srgbClr val="888888"/>
                </a:solidFill>
                <a:latin typeface="Calibri"/>
                <a:ea typeface="Calibri"/>
                <a:cs typeface="Calibri"/>
                <a:sym typeface="Calibri"/>
              </a:defRPr>
            </a:lvl4pPr>
            <a:lvl5pPr indent="0" lvl="4" marL="0" marR="0" algn="r">
              <a:spcBef>
                <a:spcPts val="0"/>
              </a:spcBef>
              <a:spcAft>
                <a:spcPts val="0"/>
              </a:spcAft>
              <a:buNone/>
              <a:defRPr sz="1200">
                <a:solidFill>
                  <a:srgbClr val="888888"/>
                </a:solidFill>
                <a:latin typeface="Calibri"/>
                <a:ea typeface="Calibri"/>
                <a:cs typeface="Calibri"/>
                <a:sym typeface="Calibri"/>
              </a:defRPr>
            </a:lvl5pPr>
            <a:lvl6pPr indent="0" lvl="5" marL="0" marR="0" algn="r">
              <a:spcBef>
                <a:spcPts val="0"/>
              </a:spcBef>
              <a:spcAft>
                <a:spcPts val="0"/>
              </a:spcAft>
              <a:buNone/>
              <a:defRPr sz="1200">
                <a:solidFill>
                  <a:srgbClr val="888888"/>
                </a:solidFill>
                <a:latin typeface="Calibri"/>
                <a:ea typeface="Calibri"/>
                <a:cs typeface="Calibri"/>
                <a:sym typeface="Calibri"/>
              </a:defRPr>
            </a:lvl6pPr>
            <a:lvl7pPr indent="0" lvl="6" marL="0" marR="0" algn="r">
              <a:spcBef>
                <a:spcPts val="0"/>
              </a:spcBef>
              <a:spcAft>
                <a:spcPts val="0"/>
              </a:spcAft>
              <a:buNone/>
              <a:defRPr sz="1200">
                <a:solidFill>
                  <a:srgbClr val="888888"/>
                </a:solidFill>
                <a:latin typeface="Calibri"/>
                <a:ea typeface="Calibri"/>
                <a:cs typeface="Calibri"/>
                <a:sym typeface="Calibri"/>
              </a:defRPr>
            </a:lvl7pPr>
            <a:lvl8pPr indent="0" lvl="7" marL="0" marR="0" algn="r">
              <a:spcBef>
                <a:spcPts val="0"/>
              </a:spcBef>
              <a:spcAft>
                <a:spcPts val="0"/>
              </a:spcAft>
              <a:buNone/>
              <a:defRPr sz="1200">
                <a:solidFill>
                  <a:srgbClr val="888888"/>
                </a:solidFill>
                <a:latin typeface="Calibri"/>
                <a:ea typeface="Calibri"/>
                <a:cs typeface="Calibri"/>
                <a:sym typeface="Calibri"/>
              </a:defRPr>
            </a:lvl8pPr>
            <a:lvl9pPr indent="0" lvl="8" marL="0" marR="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2.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 name="Google Shape;11;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7" name="Shape 87"/>
        <p:cNvGrpSpPr/>
        <p:nvPr/>
      </p:nvGrpSpPr>
      <p:grpSpPr>
        <a:xfrm>
          <a:off x="0" y="0"/>
          <a:ext cx="0" cy="0"/>
          <a:chOff x="0" y="0"/>
          <a:chExt cx="0" cy="0"/>
        </a:xfrm>
      </p:grpSpPr>
      <p:sp>
        <p:nvSpPr>
          <p:cNvPr id="88" name="Google Shape;88;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89" name="Google Shape;89;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0" name="Google Shape;90;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1" name="Google Shape;91;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2" name="Google Shape;92;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2.jpg"/><Relationship Id="rId4" Type="http://schemas.openxmlformats.org/officeDocument/2006/relationships/image" Target="../media/image20.png"/><Relationship Id="rId5" Type="http://schemas.openxmlformats.org/officeDocument/2006/relationships/image" Target="../media/image25.png"/><Relationship Id="rId6" Type="http://schemas.openxmlformats.org/officeDocument/2006/relationships/image" Target="../media/image17.png"/><Relationship Id="rId7" Type="http://schemas.openxmlformats.org/officeDocument/2006/relationships/image" Target="../media/image1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 Id="rId3" Type="http://schemas.openxmlformats.org/officeDocument/2006/relationships/chart" Target="../charts/chart5.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 Id="rId3" Type="http://schemas.openxmlformats.org/officeDocument/2006/relationships/image" Target="../media/image28.png"/><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 Id="rId3" Type="http://schemas.openxmlformats.org/officeDocument/2006/relationships/chart" Target="../charts/chart7.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 Id="rId3" Type="http://schemas.openxmlformats.org/officeDocument/2006/relationships/chart" Target="../charts/chart8.xml"/><Relationship Id="rId4" Type="http://schemas.openxmlformats.org/officeDocument/2006/relationships/image" Target="../media/image23.png"/><Relationship Id="rId5" Type="http://schemas.openxmlformats.org/officeDocument/2006/relationships/image" Target="../media/image3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 Id="rId3" Type="http://schemas.openxmlformats.org/officeDocument/2006/relationships/image" Target="../media/image2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 Id="rId3" Type="http://schemas.openxmlformats.org/officeDocument/2006/relationships/image" Target="../media/image29.png"/></Relationships>
</file>

<file path=ppt/slides/_rels/slide17.xml.rels><?xml version="1.0" encoding="UTF-8" standalone="yes"?><Relationships xmlns="http://schemas.openxmlformats.org/package/2006/relationships"><Relationship Id="rId11" Type="http://schemas.openxmlformats.org/officeDocument/2006/relationships/image" Target="../media/image31.png"/><Relationship Id="rId10" Type="http://schemas.openxmlformats.org/officeDocument/2006/relationships/image" Target="../media/image36.png"/><Relationship Id="rId1" Type="http://schemas.openxmlformats.org/officeDocument/2006/relationships/slideLayout" Target="../slideLayouts/slideLayout16.xml"/><Relationship Id="rId2" Type="http://schemas.openxmlformats.org/officeDocument/2006/relationships/notesSlide" Target="../notesSlides/notesSlide17.xml"/><Relationship Id="rId3" Type="http://schemas.openxmlformats.org/officeDocument/2006/relationships/image" Target="../media/image27.png"/><Relationship Id="rId4" Type="http://schemas.openxmlformats.org/officeDocument/2006/relationships/image" Target="../media/image34.png"/><Relationship Id="rId9" Type="http://schemas.openxmlformats.org/officeDocument/2006/relationships/image" Target="../media/image33.png"/><Relationship Id="rId5" Type="http://schemas.openxmlformats.org/officeDocument/2006/relationships/image" Target="../media/image35.png"/><Relationship Id="rId6" Type="http://schemas.openxmlformats.org/officeDocument/2006/relationships/image" Target="../media/image32.png"/><Relationship Id="rId7" Type="http://schemas.openxmlformats.org/officeDocument/2006/relationships/image" Target="../media/image38.png"/><Relationship Id="rId8" Type="http://schemas.openxmlformats.org/officeDocument/2006/relationships/image" Target="../media/image3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2.jpg"/><Relationship Id="rId4" Type="http://schemas.openxmlformats.org/officeDocument/2006/relationships/image" Target="../media/image20.png"/><Relationship Id="rId5" Type="http://schemas.openxmlformats.org/officeDocument/2006/relationships/image" Target="../media/image25.png"/><Relationship Id="rId6" Type="http://schemas.openxmlformats.org/officeDocument/2006/relationships/image" Target="../media/image17.png"/><Relationship Id="rId7"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2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hyperlink" Target="https://translate.google.com/translate?hl=uk&amp;prev=_t&amp;sl=uk&amp;tl=en&amp;u=http://www.who.int/hiv/pub/arv/arv-2016/en/" TargetMode="External"/><Relationship Id="rId4" Type="http://schemas.openxmlformats.org/officeDocument/2006/relationships/image" Target="../media/image2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2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2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2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8.xml"/><Relationship Id="rId3" Type="http://schemas.openxmlformats.org/officeDocument/2006/relationships/image" Target="../media/image21.png"/><Relationship Id="rId4" Type="http://schemas.openxmlformats.org/officeDocument/2006/relationships/chart" Target="../charts/chart2.xml"/><Relationship Id="rId5"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 Id="rId3" Type="http://schemas.openxmlformats.org/officeDocument/2006/relationships/image" Target="../media/image21.png"/><Relationship Id="rId4" Type="http://schemas.openxmlformats.org/officeDocument/2006/relationships/chart" Target="../charts/chart4.xml"/><Relationship Id="rId5" Type="http://schemas.openxmlformats.org/officeDocument/2006/relationships/image" Target="../media/image24.png"/><Relationship Id="rId6"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8" name="Shape 168"/>
        <p:cNvGrpSpPr/>
        <p:nvPr/>
      </p:nvGrpSpPr>
      <p:grpSpPr>
        <a:xfrm>
          <a:off x="0" y="0"/>
          <a:ext cx="0" cy="0"/>
          <a:chOff x="0" y="0"/>
          <a:chExt cx="0" cy="0"/>
        </a:xfrm>
      </p:grpSpPr>
      <p:sp>
        <p:nvSpPr>
          <p:cNvPr id="169" name="Google Shape;169;p1"/>
          <p:cNvSpPr txBox="1"/>
          <p:nvPr/>
        </p:nvSpPr>
        <p:spPr>
          <a:xfrm>
            <a:off x="1331913" y="1916113"/>
            <a:ext cx="668337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3600" u="none" cap="none" strike="noStrike">
                <a:solidFill>
                  <a:schemeClr val="lt1"/>
                </a:solidFill>
                <a:latin typeface="Calibri"/>
                <a:ea typeface="Calibri"/>
                <a:cs typeface="Calibri"/>
                <a:sym typeface="Calibri"/>
              </a:rPr>
              <a:t>Optimization of antiretroviral therapy in Ukraine 2017 - 2020</a:t>
            </a:r>
            <a:endParaRPr b="1" sz="3600">
              <a:solidFill>
                <a:schemeClr val="lt1"/>
              </a:solidFill>
              <a:latin typeface="Calibri"/>
              <a:ea typeface="Calibri"/>
              <a:cs typeface="Calibri"/>
              <a:sym typeface="Calibri"/>
            </a:endParaRPr>
          </a:p>
        </p:txBody>
      </p:sp>
      <p:pic>
        <p:nvPicPr>
          <p:cNvPr descr="white_logo.png" id="170" name="Google Shape;170;p1"/>
          <p:cNvPicPr preferRelativeResize="0"/>
          <p:nvPr/>
        </p:nvPicPr>
        <p:blipFill rotWithShape="1">
          <a:blip r:embed="rId4">
            <a:alphaModFix/>
          </a:blip>
          <a:srcRect b="0" l="0" r="0" t="0"/>
          <a:stretch/>
        </p:blipFill>
        <p:spPr>
          <a:xfrm>
            <a:off x="7019925" y="692150"/>
            <a:ext cx="1790700" cy="611188"/>
          </a:xfrm>
          <a:prstGeom prst="rect">
            <a:avLst/>
          </a:prstGeom>
          <a:noFill/>
          <a:ln>
            <a:noFill/>
          </a:ln>
        </p:spPr>
      </p:pic>
      <p:pic>
        <p:nvPicPr>
          <p:cNvPr descr="arrow_orange.png" id="171" name="Google Shape;171;p1"/>
          <p:cNvPicPr preferRelativeResize="0"/>
          <p:nvPr/>
        </p:nvPicPr>
        <p:blipFill rotWithShape="1">
          <a:blip r:embed="rId5">
            <a:alphaModFix/>
          </a:blip>
          <a:srcRect b="0" l="0" r="0" t="0"/>
          <a:stretch/>
        </p:blipFill>
        <p:spPr>
          <a:xfrm>
            <a:off x="138113" y="1790700"/>
            <a:ext cx="836612" cy="1447800"/>
          </a:xfrm>
          <a:prstGeom prst="rect">
            <a:avLst/>
          </a:prstGeom>
          <a:noFill/>
          <a:ln>
            <a:noFill/>
          </a:ln>
        </p:spPr>
      </p:pic>
      <p:pic>
        <p:nvPicPr>
          <p:cNvPr descr="arrow_blue.png" id="172" name="Google Shape;172;p1"/>
          <p:cNvPicPr preferRelativeResize="0"/>
          <p:nvPr/>
        </p:nvPicPr>
        <p:blipFill rotWithShape="1">
          <a:blip r:embed="rId6">
            <a:alphaModFix/>
          </a:blip>
          <a:srcRect b="0" l="0" r="0" t="0"/>
          <a:stretch/>
        </p:blipFill>
        <p:spPr>
          <a:xfrm>
            <a:off x="7358063" y="3144838"/>
            <a:ext cx="1681162" cy="2938462"/>
          </a:xfrm>
          <a:prstGeom prst="rect">
            <a:avLst/>
          </a:prstGeom>
          <a:noFill/>
          <a:ln>
            <a:noFill/>
          </a:ln>
        </p:spPr>
      </p:pic>
      <p:cxnSp>
        <p:nvCxnSpPr>
          <p:cNvPr id="173" name="Google Shape;173;p1"/>
          <p:cNvCxnSpPr/>
          <p:nvPr/>
        </p:nvCxnSpPr>
        <p:spPr>
          <a:xfrm>
            <a:off x="974725" y="5445125"/>
            <a:ext cx="3097213" cy="0"/>
          </a:xfrm>
          <a:prstGeom prst="straightConnector1">
            <a:avLst/>
          </a:prstGeom>
          <a:noFill/>
          <a:ln cap="flat" cmpd="sng" w="25400">
            <a:solidFill>
              <a:srgbClr val="F29100"/>
            </a:solidFill>
            <a:prstDash val="solid"/>
            <a:round/>
            <a:headEnd len="sm" w="sm" type="none"/>
            <a:tailEnd len="sm" w="sm" type="none"/>
          </a:ln>
        </p:spPr>
      </p:cxnSp>
      <p:pic>
        <p:nvPicPr>
          <p:cNvPr descr="C:\Users\Analitik\Downloads\PHC_logo_eng_white.png" id="174" name="Google Shape;174;p1"/>
          <p:cNvPicPr preferRelativeResize="0"/>
          <p:nvPr/>
        </p:nvPicPr>
        <p:blipFill rotWithShape="1">
          <a:blip r:embed="rId7">
            <a:alphaModFix/>
          </a:blip>
          <a:srcRect b="0" l="0" r="0" t="0"/>
          <a:stretch/>
        </p:blipFill>
        <p:spPr>
          <a:xfrm>
            <a:off x="277813" y="723900"/>
            <a:ext cx="1393825" cy="611188"/>
          </a:xfrm>
          <a:prstGeom prst="rect">
            <a:avLst/>
          </a:prstGeom>
          <a:noFill/>
          <a:ln>
            <a:noFill/>
          </a:ln>
        </p:spPr>
      </p:pic>
      <p:sp>
        <p:nvSpPr>
          <p:cNvPr id="175" name="Google Shape;175;p1"/>
          <p:cNvSpPr txBox="1"/>
          <p:nvPr>
            <p:ph idx="1" type="subTitle"/>
          </p:nvPr>
        </p:nvSpPr>
        <p:spPr>
          <a:xfrm>
            <a:off x="820738" y="4868863"/>
            <a:ext cx="6192837" cy="431800"/>
          </a:xfrm>
          <a:prstGeom prst="rect">
            <a:avLst/>
          </a:prstGeom>
          <a:noFill/>
          <a:ln>
            <a:noFill/>
          </a:ln>
        </p:spPr>
        <p:txBody>
          <a:bodyPr anchorCtr="0" anchor="t" bIns="45700" lIns="91425" spcFirstLastPara="1" rIns="91425" wrap="square" tIns="45700">
            <a:normAutofit/>
          </a:bodyPr>
          <a:lstStyle/>
          <a:p>
            <a:pPr indent="0" lvl="0" marL="0" rtl="0" algn="ctr">
              <a:lnSpc>
                <a:spcPct val="80000"/>
              </a:lnSpc>
              <a:spcBef>
                <a:spcPts val="0"/>
              </a:spcBef>
              <a:spcAft>
                <a:spcPts val="0"/>
              </a:spcAft>
              <a:buClr>
                <a:schemeClr val="lt1"/>
              </a:buClr>
              <a:buSzPts val="1760"/>
              <a:buNone/>
            </a:pPr>
            <a:r>
              <a:rPr b="1" lang="en-US" sz="1760">
                <a:solidFill>
                  <a:schemeClr val="lt1"/>
                </a:solidFill>
              </a:rPr>
              <a:t>The Public Health Center of the Ministry of Health of Ukraine</a:t>
            </a:r>
            <a:endParaRPr b="1" sz="1760">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0"/>
          <p:cNvSpPr txBox="1"/>
          <p:nvPr>
            <p:ph type="title"/>
          </p:nvPr>
        </p:nvSpPr>
        <p:spPr>
          <a:xfrm>
            <a:off x="1763688" y="372349"/>
            <a:ext cx="6048672" cy="6223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2400">
                <a:solidFill>
                  <a:schemeClr val="dk2"/>
                </a:solidFill>
              </a:rPr>
              <a:t>Period of time between diagnosis and ART initiation</a:t>
            </a:r>
            <a:endParaRPr b="1" sz="2400">
              <a:solidFill>
                <a:schemeClr val="dk2"/>
              </a:solidFill>
            </a:endParaRPr>
          </a:p>
        </p:txBody>
      </p:sp>
      <p:graphicFrame>
        <p:nvGraphicFramePr>
          <p:cNvPr id="240" name="Google Shape;240;p10"/>
          <p:cNvGraphicFramePr/>
          <p:nvPr/>
        </p:nvGraphicFramePr>
        <p:xfrm>
          <a:off x="354310" y="1595804"/>
          <a:ext cx="8435400" cy="4853100"/>
        </p:xfrm>
        <a:graphic>
          <a:graphicData uri="http://schemas.openxmlformats.org/drawingml/2006/chart">
            <c:chart r:id="rId3"/>
          </a:graphicData>
        </a:graphic>
      </p:graphicFrame>
      <p:pic>
        <p:nvPicPr>
          <p:cNvPr id="241" name="Google Shape;241;p10"/>
          <p:cNvPicPr preferRelativeResize="0"/>
          <p:nvPr/>
        </p:nvPicPr>
        <p:blipFill rotWithShape="1">
          <a:blip r:embed="rId4">
            <a:alphaModFix/>
          </a:blip>
          <a:srcRect b="0" l="0" r="0" t="0"/>
          <a:stretch/>
        </p:blipFill>
        <p:spPr>
          <a:xfrm>
            <a:off x="107504" y="372349"/>
            <a:ext cx="1506537" cy="6223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11"/>
          <p:cNvSpPr txBox="1"/>
          <p:nvPr>
            <p:ph idx="1" type="body"/>
          </p:nvPr>
        </p:nvSpPr>
        <p:spPr>
          <a:xfrm>
            <a:off x="1475656" y="950340"/>
            <a:ext cx="7247970" cy="409599"/>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2"/>
              </a:buClr>
              <a:buSzPts val="2400"/>
              <a:buNone/>
            </a:pPr>
            <a:r>
              <a:rPr b="1" lang="en-US" sz="2400">
                <a:solidFill>
                  <a:schemeClr val="dk2"/>
                </a:solidFill>
              </a:rPr>
              <a:t>Economic efficiency of ARV procurement</a:t>
            </a:r>
            <a:endParaRPr b="1" sz="2400">
              <a:solidFill>
                <a:schemeClr val="dk2"/>
              </a:solidFill>
            </a:endParaRPr>
          </a:p>
        </p:txBody>
      </p:sp>
      <p:sp>
        <p:nvSpPr>
          <p:cNvPr id="247" name="Google Shape;247;p11"/>
          <p:cNvSpPr/>
          <p:nvPr/>
        </p:nvSpPr>
        <p:spPr>
          <a:xfrm>
            <a:off x="449961" y="3907112"/>
            <a:ext cx="8273665" cy="200054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Arial"/>
                <a:ea typeface="Arial"/>
                <a:cs typeface="Arial"/>
                <a:sym typeface="Arial"/>
              </a:rPr>
              <a:t>The cost of the annual TDF/FTC/EFV course</a:t>
            </a:r>
            <a:endParaRPr sz="1600">
              <a:solidFill>
                <a:schemeClr val="dk1"/>
              </a:solidFill>
              <a:latin typeface="Arial"/>
              <a:ea typeface="Arial"/>
              <a:cs typeface="Arial"/>
              <a:sym typeface="Arial"/>
            </a:endParaRPr>
          </a:p>
          <a:p>
            <a:pPr indent="0" lvl="0" marL="0" marR="0" rtl="0" algn="l">
              <a:spcBef>
                <a:spcPts val="0"/>
              </a:spcBef>
              <a:spcAft>
                <a:spcPts val="0"/>
              </a:spcAft>
              <a:buNone/>
            </a:pPr>
            <a:r>
              <a:rPr lang="en-US" sz="1600">
                <a:solidFill>
                  <a:schemeClr val="dk1"/>
                </a:solidFill>
                <a:latin typeface="Arial"/>
                <a:ea typeface="Arial"/>
                <a:cs typeface="Arial"/>
                <a:sym typeface="Arial"/>
              </a:rPr>
              <a:t>2016 - US$ 360       	2017 - US$ 90 	2018 - US$ 90</a:t>
            </a:r>
            <a:endParaRPr sz="1600">
              <a:solidFill>
                <a:schemeClr val="dk1"/>
              </a:solidFill>
              <a:latin typeface="Arial"/>
              <a:ea typeface="Arial"/>
              <a:cs typeface="Arial"/>
              <a:sym typeface="Arial"/>
            </a:endParaRPr>
          </a:p>
          <a:p>
            <a:pPr indent="0" lvl="0" marL="0" marR="0" rtl="0" algn="l">
              <a:spcBef>
                <a:spcPts val="0"/>
              </a:spcBef>
              <a:spcAft>
                <a:spcPts val="0"/>
              </a:spcAft>
              <a:buNone/>
            </a:pPr>
            <a:r>
              <a:rPr lang="en-US" sz="1200">
                <a:solidFill>
                  <a:schemeClr val="dk1"/>
                </a:solidFill>
                <a:latin typeface="Arial"/>
                <a:ea typeface="Arial"/>
                <a:cs typeface="Arial"/>
                <a:sym typeface="Arial"/>
              </a:rPr>
              <a:t>With an estimated annual cost of the first-line TDF/FTC/EFV regiment of US$ 90, savings will allow the purchase of an additional 52,310 annual courses of this ART scheme</a:t>
            </a:r>
            <a:r>
              <a:rPr lang="en-US" sz="1200">
                <a:solidFill>
                  <a:srgbClr val="000000"/>
                </a:solidFill>
                <a:latin typeface="Arial"/>
                <a:ea typeface="Arial"/>
                <a:cs typeface="Arial"/>
                <a:sym typeface="Arial"/>
              </a:rPr>
              <a:t>.</a:t>
            </a:r>
            <a:endParaRPr sz="1200">
              <a:solidFill>
                <a:srgbClr val="000000"/>
              </a:solidFill>
              <a:latin typeface="Arial"/>
              <a:ea typeface="Arial"/>
              <a:cs typeface="Arial"/>
              <a:sym typeface="Arial"/>
            </a:endParaRPr>
          </a:p>
          <a:p>
            <a:pPr indent="0" lvl="0" marL="0" marR="0" rtl="0" algn="l">
              <a:spcBef>
                <a:spcPts val="0"/>
              </a:spcBef>
              <a:spcAft>
                <a:spcPts val="0"/>
              </a:spcAft>
              <a:buNone/>
            </a:pPr>
            <a:r>
              <a:t/>
            </a:r>
            <a:endParaRPr sz="1200">
              <a:solidFill>
                <a:srgbClr val="000000"/>
              </a:solidFill>
              <a:latin typeface="Arial"/>
              <a:ea typeface="Arial"/>
              <a:cs typeface="Arial"/>
              <a:sym typeface="Arial"/>
            </a:endParaRPr>
          </a:p>
          <a:p>
            <a:pPr indent="0" lvl="0" marL="0" marR="0" rtl="0" algn="l">
              <a:spcBef>
                <a:spcPts val="0"/>
              </a:spcBef>
              <a:spcAft>
                <a:spcPts val="0"/>
              </a:spcAft>
              <a:buNone/>
            </a:pPr>
            <a:r>
              <a:rPr lang="en-US" sz="1600">
                <a:solidFill>
                  <a:schemeClr val="dk1"/>
                </a:solidFill>
                <a:latin typeface="Arial"/>
                <a:ea typeface="Arial"/>
                <a:cs typeface="Arial"/>
                <a:sym typeface="Arial"/>
              </a:rPr>
              <a:t>The cost of the annual TFC/FTC + DTG course</a:t>
            </a:r>
            <a:endParaRPr sz="1600">
              <a:solidFill>
                <a:schemeClr val="dk1"/>
              </a:solidFill>
              <a:latin typeface="Arial"/>
              <a:ea typeface="Arial"/>
              <a:cs typeface="Arial"/>
              <a:sym typeface="Arial"/>
            </a:endParaRPr>
          </a:p>
          <a:p>
            <a:pPr indent="0" lvl="0" marL="0" marR="0" rtl="0" algn="l">
              <a:spcBef>
                <a:spcPts val="0"/>
              </a:spcBef>
              <a:spcAft>
                <a:spcPts val="0"/>
              </a:spcAft>
              <a:buNone/>
            </a:pPr>
            <a:r>
              <a:rPr lang="en-US" sz="1600">
                <a:solidFill>
                  <a:schemeClr val="dk1"/>
                </a:solidFill>
                <a:latin typeface="Arial"/>
                <a:ea typeface="Arial"/>
                <a:cs typeface="Arial"/>
                <a:sym typeface="Arial"/>
              </a:rPr>
              <a:t>2016 – US$ 1854 	2017 – US$ 121 	2018 – US$ 121 </a:t>
            </a:r>
            <a:endParaRPr/>
          </a:p>
          <a:p>
            <a:pPr indent="0" lvl="0" marL="0" marR="0" rtl="0" algn="l">
              <a:spcBef>
                <a:spcPts val="0"/>
              </a:spcBef>
              <a:spcAft>
                <a:spcPts val="0"/>
              </a:spcAft>
              <a:buNone/>
            </a:pPr>
            <a:r>
              <a:rPr lang="en-US" sz="1200">
                <a:solidFill>
                  <a:schemeClr val="dk1"/>
                </a:solidFill>
                <a:latin typeface="Arial"/>
                <a:ea typeface="Arial"/>
                <a:cs typeface="Arial"/>
                <a:sym typeface="Arial"/>
              </a:rPr>
              <a:t>With an estimated annual cost of the first-line TDF/FTC+DTG regiment of US$ 121, savings will allow the purchase of an additional 185,000 annual courses of this ART scheme</a:t>
            </a:r>
            <a:r>
              <a:rPr lang="en-US" sz="1200">
                <a:solidFill>
                  <a:srgbClr val="000000"/>
                </a:solidFill>
                <a:latin typeface="Arial"/>
                <a:ea typeface="Arial"/>
                <a:cs typeface="Arial"/>
                <a:sym typeface="Arial"/>
              </a:rPr>
              <a:t>.</a:t>
            </a:r>
            <a:endParaRPr/>
          </a:p>
        </p:txBody>
      </p:sp>
      <p:graphicFrame>
        <p:nvGraphicFramePr>
          <p:cNvPr id="248" name="Google Shape;248;p11"/>
          <p:cNvGraphicFramePr/>
          <p:nvPr/>
        </p:nvGraphicFramePr>
        <p:xfrm>
          <a:off x="167193" y="1988840"/>
          <a:ext cx="3000000" cy="3000000"/>
        </p:xfrm>
        <a:graphic>
          <a:graphicData uri="http://schemas.openxmlformats.org/drawingml/2006/table">
            <a:tbl>
              <a:tblPr>
                <a:noFill/>
                <a:tableStyleId>{7EF4B041-9147-476C-A340-E5E130307617}</a:tableStyleId>
              </a:tblPr>
              <a:tblGrid>
                <a:gridCol w="4208500"/>
                <a:gridCol w="1468050"/>
                <a:gridCol w="1555525"/>
                <a:gridCol w="1607125"/>
              </a:tblGrid>
              <a:tr h="289625">
                <a:tc rowSpan="2">
                  <a:txBody>
                    <a:bodyPr/>
                    <a:lstStyle/>
                    <a:p>
                      <a:pPr indent="0" lvl="0" marL="0" marR="0" rtl="0" algn="ctr">
                        <a:spcBef>
                          <a:spcPts val="0"/>
                        </a:spcBef>
                        <a:spcAft>
                          <a:spcPts val="0"/>
                        </a:spcAft>
                        <a:buNone/>
                      </a:pPr>
                      <a:r>
                        <a:rPr lang="en-US" sz="1400">
                          <a:solidFill>
                            <a:schemeClr val="dk1"/>
                          </a:solidFill>
                          <a:latin typeface="Calibri"/>
                          <a:ea typeface="Calibri"/>
                          <a:cs typeface="Calibri"/>
                          <a:sym typeface="Calibri"/>
                        </a:rPr>
                        <a:t>Name of the preparation</a:t>
                      </a:r>
                      <a:endParaRPr sz="1400" u="none" strike="noStrike">
                        <a:latin typeface="Calibri"/>
                        <a:ea typeface="Calibri"/>
                        <a:cs typeface="Calibri"/>
                        <a:sym typeface="Calibri"/>
                      </a:endParaRPr>
                    </a:p>
                    <a:p>
                      <a:pPr indent="0" lvl="0" marL="0" marR="0" rtl="0" algn="ctr">
                        <a:spcBef>
                          <a:spcPts val="0"/>
                        </a:spcBef>
                        <a:spcAft>
                          <a:spcPts val="0"/>
                        </a:spcAft>
                        <a:buNone/>
                      </a:pPr>
                      <a:r>
                        <a:t/>
                      </a:r>
                      <a:endParaRPr b="0" i="1" sz="1400" u="none" strike="noStrike">
                        <a:solidFill>
                          <a:schemeClr val="lt1"/>
                        </a:solidFill>
                        <a:latin typeface="Calibri"/>
                        <a:ea typeface="Calibri"/>
                        <a:cs typeface="Calibri"/>
                        <a:sym typeface="Calibri"/>
                      </a:endParaRPr>
                    </a:p>
                  </a:txBody>
                  <a:tcPr marT="7625" marB="0" marR="7625" marL="7625" anchor="b"/>
                </a:tc>
                <a:tc>
                  <a:txBody>
                    <a:bodyPr/>
                    <a:lstStyle/>
                    <a:p>
                      <a:pPr indent="0" lvl="0" marL="0" marR="0" rtl="0" algn="ctr">
                        <a:spcBef>
                          <a:spcPts val="0"/>
                        </a:spcBef>
                        <a:spcAft>
                          <a:spcPts val="0"/>
                        </a:spcAft>
                        <a:buNone/>
                      </a:pPr>
                      <a:r>
                        <a:rPr lang="en-US" sz="1400">
                          <a:latin typeface="Calibri"/>
                          <a:ea typeface="Calibri"/>
                          <a:cs typeface="Calibri"/>
                          <a:sym typeface="Calibri"/>
                        </a:rPr>
                        <a:t>2016</a:t>
                      </a:r>
                      <a:endParaRPr b="1" sz="1400">
                        <a:solidFill>
                          <a:srgbClr val="000000"/>
                        </a:solidFill>
                        <a:latin typeface="Calibri"/>
                        <a:ea typeface="Calibri"/>
                        <a:cs typeface="Calibri"/>
                        <a:sym typeface="Calibri"/>
                      </a:endParaRPr>
                    </a:p>
                  </a:txBody>
                  <a:tcPr marT="45725" marB="45725" marR="91450" marL="91450"/>
                </a:tc>
                <a:tc>
                  <a:txBody>
                    <a:bodyPr/>
                    <a:lstStyle/>
                    <a:p>
                      <a:pPr indent="0" lvl="0" marL="0" marR="0" rtl="0" algn="ctr">
                        <a:spcBef>
                          <a:spcPts val="0"/>
                        </a:spcBef>
                        <a:spcAft>
                          <a:spcPts val="0"/>
                        </a:spcAft>
                        <a:buNone/>
                      </a:pPr>
                      <a:r>
                        <a:rPr lang="en-US" sz="1400">
                          <a:latin typeface="Calibri"/>
                          <a:ea typeface="Calibri"/>
                          <a:cs typeface="Calibri"/>
                          <a:sym typeface="Calibri"/>
                        </a:rPr>
                        <a:t>2017</a:t>
                      </a:r>
                      <a:endParaRPr b="1" sz="1400">
                        <a:solidFill>
                          <a:srgbClr val="000000"/>
                        </a:solidFill>
                        <a:latin typeface="Calibri"/>
                        <a:ea typeface="Calibri"/>
                        <a:cs typeface="Calibri"/>
                        <a:sym typeface="Calibri"/>
                      </a:endParaRPr>
                    </a:p>
                  </a:txBody>
                  <a:tcPr marT="45725" marB="45725" marR="91450" marL="91450"/>
                </a:tc>
                <a:tc>
                  <a:txBody>
                    <a:bodyPr/>
                    <a:lstStyle/>
                    <a:p>
                      <a:pPr indent="0" lvl="0" marL="0" marR="0" rtl="0" algn="ctr">
                        <a:spcBef>
                          <a:spcPts val="0"/>
                        </a:spcBef>
                        <a:spcAft>
                          <a:spcPts val="0"/>
                        </a:spcAft>
                        <a:buNone/>
                      </a:pPr>
                      <a:r>
                        <a:rPr lang="en-US" sz="1400">
                          <a:latin typeface="Calibri"/>
                          <a:ea typeface="Calibri"/>
                          <a:cs typeface="Calibri"/>
                          <a:sym typeface="Calibri"/>
                        </a:rPr>
                        <a:t>2018</a:t>
                      </a:r>
                      <a:endParaRPr b="1" sz="1400">
                        <a:solidFill>
                          <a:srgbClr val="000000"/>
                        </a:solidFill>
                        <a:latin typeface="Calibri"/>
                        <a:ea typeface="Calibri"/>
                        <a:cs typeface="Calibri"/>
                        <a:sym typeface="Calibri"/>
                      </a:endParaRPr>
                    </a:p>
                  </a:txBody>
                  <a:tcPr marT="45725" marB="45725" marR="91450" marL="91450"/>
                </a:tc>
              </a:tr>
              <a:tr h="365000">
                <a:tc vMerge="1"/>
                <a:tc>
                  <a:txBody>
                    <a:bodyPr/>
                    <a:lstStyle/>
                    <a:p>
                      <a:pPr indent="0" lvl="0" marL="0" marR="0" rtl="0" algn="ctr">
                        <a:spcBef>
                          <a:spcPts val="0"/>
                        </a:spcBef>
                        <a:spcAft>
                          <a:spcPts val="0"/>
                        </a:spcAft>
                        <a:buNone/>
                      </a:pPr>
                      <a:r>
                        <a:rPr lang="en-US" sz="1400">
                          <a:solidFill>
                            <a:schemeClr val="dk1"/>
                          </a:solidFill>
                          <a:latin typeface="Calibri"/>
                          <a:ea typeface="Calibri"/>
                          <a:cs typeface="Calibri"/>
                          <a:sym typeface="Calibri"/>
                        </a:rPr>
                        <a:t>Price per unit original. prep</a:t>
                      </a:r>
                      <a:r>
                        <a:rPr lang="en-US" sz="1400" u="none" strike="noStrike">
                          <a:latin typeface="Calibri"/>
                          <a:ea typeface="Calibri"/>
                          <a:cs typeface="Calibri"/>
                          <a:sym typeface="Calibri"/>
                        </a:rPr>
                        <a:t>.($)</a:t>
                      </a:r>
                      <a:endParaRPr b="1" i="1" sz="1400" u="none" strike="noStrike">
                        <a:solidFill>
                          <a:srgbClr val="000000"/>
                        </a:solidFill>
                        <a:latin typeface="Calibri"/>
                        <a:ea typeface="Calibri"/>
                        <a:cs typeface="Calibri"/>
                        <a:sym typeface="Calibri"/>
                      </a:endParaRPr>
                    </a:p>
                  </a:txBody>
                  <a:tcPr marT="7625" marB="0" marR="7625" marL="7625" anchor="ctr"/>
                </a:tc>
                <a:tc>
                  <a:txBody>
                    <a:bodyPr/>
                    <a:lstStyle/>
                    <a:p>
                      <a:pPr indent="0" lvl="0" marL="0" marR="0" rtl="0" algn="ctr">
                        <a:spcBef>
                          <a:spcPts val="0"/>
                        </a:spcBef>
                        <a:spcAft>
                          <a:spcPts val="0"/>
                        </a:spcAft>
                        <a:buNone/>
                      </a:pPr>
                      <a:r>
                        <a:rPr lang="en-US" sz="1400">
                          <a:solidFill>
                            <a:schemeClr val="dk1"/>
                          </a:solidFill>
                          <a:latin typeface="Calibri"/>
                          <a:ea typeface="Calibri"/>
                          <a:cs typeface="Calibri"/>
                          <a:sym typeface="Calibri"/>
                        </a:rPr>
                        <a:t>Price per unit generic. prep </a:t>
                      </a:r>
                      <a:r>
                        <a:rPr lang="en-US" sz="1400" u="none" strike="noStrike">
                          <a:latin typeface="Calibri"/>
                          <a:ea typeface="Calibri"/>
                          <a:cs typeface="Calibri"/>
                          <a:sym typeface="Calibri"/>
                        </a:rPr>
                        <a:t>.($)</a:t>
                      </a:r>
                      <a:endParaRPr b="1" i="1" sz="1400" u="none" strike="noStrike">
                        <a:solidFill>
                          <a:srgbClr val="000000"/>
                        </a:solidFill>
                        <a:latin typeface="Calibri"/>
                        <a:ea typeface="Calibri"/>
                        <a:cs typeface="Calibri"/>
                        <a:sym typeface="Calibri"/>
                      </a:endParaRPr>
                    </a:p>
                  </a:txBody>
                  <a:tcPr marT="7625" marB="0" marR="7625" marL="7625" anchor="ctr"/>
                </a:tc>
                <a:tc>
                  <a:txBody>
                    <a:bodyPr/>
                    <a:lstStyle/>
                    <a:p>
                      <a:pPr indent="0" lvl="0" marL="0" marR="0" rtl="0" algn="ctr">
                        <a:spcBef>
                          <a:spcPts val="0"/>
                        </a:spcBef>
                        <a:spcAft>
                          <a:spcPts val="0"/>
                        </a:spcAft>
                        <a:buNone/>
                      </a:pPr>
                      <a:r>
                        <a:rPr lang="en-US" sz="1400">
                          <a:solidFill>
                            <a:schemeClr val="dk1"/>
                          </a:solidFill>
                          <a:latin typeface="Calibri"/>
                          <a:ea typeface="Calibri"/>
                          <a:cs typeface="Calibri"/>
                          <a:sym typeface="Calibri"/>
                        </a:rPr>
                        <a:t>Price per unit generic. prep </a:t>
                      </a:r>
                      <a:r>
                        <a:rPr lang="en-US" sz="1400" u="none" strike="noStrike">
                          <a:latin typeface="Calibri"/>
                          <a:ea typeface="Calibri"/>
                          <a:cs typeface="Calibri"/>
                          <a:sym typeface="Calibri"/>
                        </a:rPr>
                        <a:t>.($)</a:t>
                      </a:r>
                      <a:endParaRPr b="1" i="1" sz="1400" u="none" strike="noStrike">
                        <a:solidFill>
                          <a:srgbClr val="000000"/>
                        </a:solidFill>
                        <a:latin typeface="Calibri"/>
                        <a:ea typeface="Calibri"/>
                        <a:cs typeface="Calibri"/>
                        <a:sym typeface="Calibri"/>
                      </a:endParaRPr>
                    </a:p>
                  </a:txBody>
                  <a:tcPr marT="7625" marB="0" marR="7625" marL="7625" anchor="ctr"/>
                </a:tc>
              </a:tr>
              <a:tr h="291600">
                <a:tc>
                  <a:txBody>
                    <a:bodyPr/>
                    <a:lstStyle/>
                    <a:p>
                      <a:pPr indent="0" lvl="0" marL="0" marR="0" rtl="0" algn="l">
                        <a:spcBef>
                          <a:spcPts val="0"/>
                        </a:spcBef>
                        <a:spcAft>
                          <a:spcPts val="0"/>
                        </a:spcAft>
                        <a:buNone/>
                      </a:pPr>
                      <a:r>
                        <a:rPr lang="en-US" sz="1400" u="none" strike="noStrike">
                          <a:latin typeface="Calibri"/>
                          <a:ea typeface="Calibri"/>
                          <a:cs typeface="Calibri"/>
                          <a:sym typeface="Calibri"/>
                        </a:rPr>
                        <a:t>Tenofovir/Emtricitabine/Efavirenz 300 mg/200 mg/600 mg</a:t>
                      </a:r>
                      <a:endParaRPr b="1" i="0" sz="1400" u="none" strike="noStrike">
                        <a:solidFill>
                          <a:schemeClr val="lt1"/>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rPr lang="en-US" sz="1400" u="none" strike="noStrike">
                          <a:latin typeface="Calibri"/>
                          <a:ea typeface="Calibri"/>
                          <a:cs typeface="Calibri"/>
                          <a:sym typeface="Calibri"/>
                        </a:rPr>
                        <a:t>30,00</a:t>
                      </a:r>
                      <a:endParaRPr b="1" i="1" sz="1400" u="none" strike="noStrike">
                        <a:solidFill>
                          <a:srgbClr val="000000"/>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rPr lang="en-US" sz="1400" u="none" strike="noStrike">
                          <a:latin typeface="Calibri"/>
                          <a:ea typeface="Calibri"/>
                          <a:cs typeface="Calibri"/>
                          <a:sym typeface="Calibri"/>
                        </a:rPr>
                        <a:t>7,50</a:t>
                      </a:r>
                      <a:endParaRPr b="1" i="1" sz="1400" u="none" strike="noStrike">
                        <a:solidFill>
                          <a:srgbClr val="000000"/>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rPr lang="en-US" sz="1400" u="none" strike="noStrike">
                          <a:latin typeface="Calibri"/>
                          <a:ea typeface="Calibri"/>
                          <a:cs typeface="Calibri"/>
                          <a:sym typeface="Calibri"/>
                        </a:rPr>
                        <a:t>7,26</a:t>
                      </a:r>
                      <a:endParaRPr b="1" i="1" sz="1400" u="none" strike="noStrike">
                        <a:solidFill>
                          <a:srgbClr val="000000"/>
                        </a:solidFill>
                        <a:latin typeface="Calibri"/>
                        <a:ea typeface="Calibri"/>
                        <a:cs typeface="Calibri"/>
                        <a:sym typeface="Calibri"/>
                      </a:endParaRPr>
                    </a:p>
                  </a:txBody>
                  <a:tcPr marT="7625" marB="0" marR="7625" marL="7625" anchor="b"/>
                </a:tc>
              </a:tr>
              <a:tr h="289625">
                <a:tc>
                  <a:txBody>
                    <a:bodyPr/>
                    <a:lstStyle/>
                    <a:p>
                      <a:pPr indent="0" lvl="0" marL="0" marR="0" rtl="0" algn="l">
                        <a:spcBef>
                          <a:spcPts val="0"/>
                        </a:spcBef>
                        <a:spcAft>
                          <a:spcPts val="0"/>
                        </a:spcAft>
                        <a:buNone/>
                      </a:pPr>
                      <a:r>
                        <a:rPr lang="en-US" sz="1400" u="none" strike="noStrike">
                          <a:latin typeface="Calibri"/>
                          <a:ea typeface="Calibri"/>
                          <a:cs typeface="Calibri"/>
                          <a:sym typeface="Calibri"/>
                        </a:rPr>
                        <a:t>Dolutegravir 50 mg</a:t>
                      </a:r>
                      <a:endParaRPr b="1" i="0" sz="1400" u="none" strike="noStrike">
                        <a:solidFill>
                          <a:schemeClr val="lt1"/>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rPr lang="en-US" sz="1400" u="none" strike="noStrike">
                          <a:latin typeface="Calibri"/>
                          <a:ea typeface="Calibri"/>
                          <a:cs typeface="Calibri"/>
                          <a:sym typeface="Calibri"/>
                        </a:rPr>
                        <a:t>150,00</a:t>
                      </a:r>
                      <a:endParaRPr b="1" i="1" sz="1400" u="none" strike="noStrike">
                        <a:solidFill>
                          <a:srgbClr val="000000"/>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rPr lang="en-US" sz="1400" u="none" strike="noStrike">
                          <a:latin typeface="Calibri"/>
                          <a:ea typeface="Calibri"/>
                          <a:cs typeface="Calibri"/>
                          <a:sym typeface="Calibri"/>
                        </a:rPr>
                        <a:t>5,00</a:t>
                      </a:r>
                      <a:endParaRPr b="1" i="1" sz="1400" u="none" strike="noStrike">
                        <a:solidFill>
                          <a:srgbClr val="000000"/>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rPr lang="en-US" sz="1400" u="none" strike="noStrike">
                          <a:latin typeface="Calibri"/>
                          <a:ea typeface="Calibri"/>
                          <a:cs typeface="Calibri"/>
                          <a:sym typeface="Calibri"/>
                        </a:rPr>
                        <a:t>4,97</a:t>
                      </a:r>
                      <a:endParaRPr b="1" i="1" sz="1400" u="none" strike="noStrike">
                        <a:solidFill>
                          <a:srgbClr val="000000"/>
                        </a:solidFill>
                        <a:latin typeface="Calibri"/>
                        <a:ea typeface="Calibri"/>
                        <a:cs typeface="Calibri"/>
                        <a:sym typeface="Calibri"/>
                      </a:endParaRPr>
                    </a:p>
                  </a:txBody>
                  <a:tcPr marT="7625" marB="0" marR="7625" marL="7625" anchor="b"/>
                </a:tc>
              </a:tr>
              <a:tr h="289625">
                <a:tc>
                  <a:txBody>
                    <a:bodyPr/>
                    <a:lstStyle/>
                    <a:p>
                      <a:pPr indent="0" lvl="0" marL="0" marR="0" rtl="0" algn="l">
                        <a:lnSpc>
                          <a:spcPct val="100000"/>
                        </a:lnSpc>
                        <a:spcBef>
                          <a:spcPts val="0"/>
                        </a:spcBef>
                        <a:spcAft>
                          <a:spcPts val="0"/>
                        </a:spcAft>
                        <a:buClr>
                          <a:schemeClr val="dk1"/>
                        </a:buClr>
                        <a:buSzPts val="1400"/>
                        <a:buFont typeface="Calibri"/>
                        <a:buNone/>
                      </a:pPr>
                      <a:r>
                        <a:rPr lang="en-US" sz="1400" u="none" strike="noStrike">
                          <a:latin typeface="Calibri"/>
                          <a:ea typeface="Calibri"/>
                          <a:cs typeface="Calibri"/>
                          <a:sym typeface="Calibri"/>
                        </a:rPr>
                        <a:t>Lopinavir/ritonavir 200 mg / 50 mg</a:t>
                      </a:r>
                      <a:endParaRPr b="1" i="0" sz="1400" u="none" strike="noStrike">
                        <a:solidFill>
                          <a:schemeClr val="lt1"/>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rPr b="1" i="1" lang="en-US" sz="1400" u="none" strike="noStrike">
                          <a:solidFill>
                            <a:srgbClr val="000000"/>
                          </a:solidFill>
                          <a:latin typeface="Calibri"/>
                          <a:ea typeface="Calibri"/>
                          <a:cs typeface="Calibri"/>
                          <a:sym typeface="Calibri"/>
                        </a:rPr>
                        <a:t>67,47</a:t>
                      </a:r>
                      <a:endParaRPr b="1" i="1" sz="1400" u="none" strike="noStrike">
                        <a:solidFill>
                          <a:srgbClr val="000000"/>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t/>
                      </a:r>
                      <a:endParaRPr b="1" i="1" sz="1400" u="none" strike="noStrike">
                        <a:solidFill>
                          <a:srgbClr val="000000"/>
                        </a:solidFill>
                        <a:latin typeface="Calibri"/>
                        <a:ea typeface="Calibri"/>
                        <a:cs typeface="Calibri"/>
                        <a:sym typeface="Calibri"/>
                      </a:endParaRPr>
                    </a:p>
                  </a:txBody>
                  <a:tcPr marT="7625" marB="0" marR="7625" marL="7625" anchor="b"/>
                </a:tc>
                <a:tc>
                  <a:txBody>
                    <a:bodyPr/>
                    <a:lstStyle/>
                    <a:p>
                      <a:pPr indent="0" lvl="0" marL="0" marR="0" rtl="0" algn="r">
                        <a:spcBef>
                          <a:spcPts val="0"/>
                        </a:spcBef>
                        <a:spcAft>
                          <a:spcPts val="0"/>
                        </a:spcAft>
                        <a:buNone/>
                      </a:pPr>
                      <a:r>
                        <a:rPr b="1" i="1" lang="en-US" sz="1400" u="none" strike="noStrike">
                          <a:solidFill>
                            <a:srgbClr val="000000"/>
                          </a:solidFill>
                          <a:latin typeface="Calibri"/>
                          <a:ea typeface="Calibri"/>
                          <a:cs typeface="Calibri"/>
                          <a:sym typeface="Calibri"/>
                        </a:rPr>
                        <a:t>56,60</a:t>
                      </a:r>
                      <a:endParaRPr b="1" i="1" sz="1400" u="none" strike="noStrike">
                        <a:solidFill>
                          <a:srgbClr val="000000"/>
                        </a:solidFill>
                        <a:latin typeface="Calibri"/>
                        <a:ea typeface="Calibri"/>
                        <a:cs typeface="Calibri"/>
                        <a:sym typeface="Calibri"/>
                      </a:endParaRPr>
                    </a:p>
                  </a:txBody>
                  <a:tcPr marT="7625" marB="0" marR="7625" marL="7625" anchor="b"/>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pic>
        <p:nvPicPr>
          <p:cNvPr id="253" name="Google Shape;253;p12"/>
          <p:cNvPicPr preferRelativeResize="0"/>
          <p:nvPr/>
        </p:nvPicPr>
        <p:blipFill rotWithShape="1">
          <a:blip r:embed="rId3">
            <a:alphaModFix/>
          </a:blip>
          <a:srcRect b="0" l="0" r="0" t="0"/>
          <a:stretch/>
        </p:blipFill>
        <p:spPr>
          <a:xfrm>
            <a:off x="58099" y="102656"/>
            <a:ext cx="1511939" cy="621846"/>
          </a:xfrm>
          <a:prstGeom prst="rect">
            <a:avLst/>
          </a:prstGeom>
          <a:noFill/>
          <a:ln>
            <a:noFill/>
          </a:ln>
        </p:spPr>
      </p:pic>
      <p:sp>
        <p:nvSpPr>
          <p:cNvPr id="254" name="Google Shape;254;p12"/>
          <p:cNvSpPr txBox="1"/>
          <p:nvPr>
            <p:ph type="title"/>
          </p:nvPr>
        </p:nvSpPr>
        <p:spPr>
          <a:xfrm>
            <a:off x="1619672" y="116632"/>
            <a:ext cx="7283152" cy="864097"/>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b="1" lang="en-US" sz="2400">
                <a:solidFill>
                  <a:schemeClr val="dk2"/>
                </a:solidFill>
              </a:rPr>
              <a:t>State budget funds for the purchase of ARVs, </a:t>
            </a:r>
            <a:br>
              <a:rPr b="1" lang="en-US" sz="2400">
                <a:solidFill>
                  <a:schemeClr val="dk2"/>
                </a:solidFill>
              </a:rPr>
            </a:br>
            <a:r>
              <a:rPr b="1" lang="en-US" sz="2400">
                <a:solidFill>
                  <a:schemeClr val="dk2"/>
                </a:solidFill>
              </a:rPr>
              <a:t>US$ thousand</a:t>
            </a:r>
            <a:endParaRPr b="1" sz="2400">
              <a:solidFill>
                <a:schemeClr val="dk2"/>
              </a:solidFill>
            </a:endParaRPr>
          </a:p>
        </p:txBody>
      </p:sp>
      <p:cxnSp>
        <p:nvCxnSpPr>
          <p:cNvPr id="255" name="Google Shape;255;p12"/>
          <p:cNvCxnSpPr/>
          <p:nvPr/>
        </p:nvCxnSpPr>
        <p:spPr>
          <a:xfrm>
            <a:off x="692150" y="1223963"/>
            <a:ext cx="877888" cy="0"/>
          </a:xfrm>
          <a:prstGeom prst="straightConnector1">
            <a:avLst/>
          </a:prstGeom>
          <a:noFill/>
          <a:ln cap="flat" cmpd="sng" w="25400">
            <a:solidFill>
              <a:srgbClr val="F29100"/>
            </a:solidFill>
            <a:prstDash val="solid"/>
            <a:round/>
            <a:headEnd len="sm" w="sm" type="none"/>
            <a:tailEnd len="sm" w="sm" type="none"/>
          </a:ln>
        </p:spPr>
      </p:cxnSp>
      <p:graphicFrame>
        <p:nvGraphicFramePr>
          <p:cNvPr id="256" name="Google Shape;256;p12"/>
          <p:cNvGraphicFramePr/>
          <p:nvPr/>
        </p:nvGraphicFramePr>
        <p:xfrm>
          <a:off x="359532" y="1340768"/>
          <a:ext cx="8424936" cy="4810125"/>
        </p:xfrm>
        <a:graphic>
          <a:graphicData uri="http://schemas.openxmlformats.org/drawingml/2006/chart">
            <c:chart r:id="rId4"/>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13"/>
          <p:cNvSpPr txBox="1"/>
          <p:nvPr>
            <p:ph type="title"/>
          </p:nvPr>
        </p:nvSpPr>
        <p:spPr>
          <a:xfrm>
            <a:off x="304800" y="1031134"/>
            <a:ext cx="8155632" cy="85725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b="1" lang="en-US" sz="2400">
                <a:solidFill>
                  <a:schemeClr val="dk2"/>
                </a:solidFill>
              </a:rPr>
              <a:t>Financing of ARV purchases for 2017-2020, $ million</a:t>
            </a:r>
            <a:endParaRPr b="1" sz="2400">
              <a:solidFill>
                <a:schemeClr val="dk2"/>
              </a:solidFill>
              <a:latin typeface="Open Sans"/>
              <a:ea typeface="Open Sans"/>
              <a:cs typeface="Open Sans"/>
              <a:sym typeface="Open Sans"/>
            </a:endParaRPr>
          </a:p>
        </p:txBody>
      </p:sp>
      <p:graphicFrame>
        <p:nvGraphicFramePr>
          <p:cNvPr id="262" name="Google Shape;262;p13"/>
          <p:cNvGraphicFramePr/>
          <p:nvPr/>
        </p:nvGraphicFramePr>
        <p:xfrm>
          <a:off x="304800" y="1772816"/>
          <a:ext cx="8299648" cy="4608512"/>
        </p:xfrm>
        <a:graphic>
          <a:graphicData uri="http://schemas.openxmlformats.org/drawingml/2006/chart">
            <c:chart r:id="rId3"/>
          </a:graphicData>
        </a:graphic>
      </p:graphicFrame>
      <p:pic>
        <p:nvPicPr>
          <p:cNvPr id="263" name="Google Shape;263;p13"/>
          <p:cNvPicPr preferRelativeResize="0"/>
          <p:nvPr/>
        </p:nvPicPr>
        <p:blipFill rotWithShape="1">
          <a:blip r:embed="rId4">
            <a:alphaModFix/>
          </a:blip>
          <a:srcRect b="0" l="0" r="0" t="0"/>
          <a:stretch/>
        </p:blipFill>
        <p:spPr>
          <a:xfrm>
            <a:off x="107504" y="37993"/>
            <a:ext cx="1506537" cy="6223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4"/>
          <p:cNvSpPr txBox="1"/>
          <p:nvPr>
            <p:ph type="title"/>
          </p:nvPr>
        </p:nvSpPr>
        <p:spPr>
          <a:xfrm>
            <a:off x="1555655" y="539813"/>
            <a:ext cx="6840760" cy="43459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b="1" lang="en-US" sz="2000">
                <a:solidFill>
                  <a:schemeClr val="dk2"/>
                </a:solidFill>
              </a:rPr>
              <a:t>Financing of ARV purchases for 2017-2020, %</a:t>
            </a:r>
            <a:endParaRPr b="1" sz="2000">
              <a:solidFill>
                <a:schemeClr val="dk2"/>
              </a:solidFill>
            </a:endParaRPr>
          </a:p>
        </p:txBody>
      </p:sp>
      <p:graphicFrame>
        <p:nvGraphicFramePr>
          <p:cNvPr id="269" name="Google Shape;269;p14"/>
          <p:cNvGraphicFramePr/>
          <p:nvPr/>
        </p:nvGraphicFramePr>
        <p:xfrm>
          <a:off x="251520" y="1340768"/>
          <a:ext cx="8424936" cy="4896544"/>
        </p:xfrm>
        <a:graphic>
          <a:graphicData uri="http://schemas.openxmlformats.org/drawingml/2006/chart">
            <c:chart r:id="rId3"/>
          </a:graphicData>
        </a:graphic>
      </p:graphicFrame>
      <p:pic>
        <p:nvPicPr>
          <p:cNvPr descr="D:\RODMAN 1 STICK MEMORY\ЦГЗ\Logo\PHC_ukr_bg.png" id="270" name="Google Shape;270;p14"/>
          <p:cNvPicPr preferRelativeResize="0"/>
          <p:nvPr/>
        </p:nvPicPr>
        <p:blipFill rotWithShape="1">
          <a:blip r:embed="rId4">
            <a:alphaModFix/>
          </a:blip>
          <a:srcRect b="0" l="0" r="0" t="0"/>
          <a:stretch/>
        </p:blipFill>
        <p:spPr>
          <a:xfrm>
            <a:off x="107504" y="461482"/>
            <a:ext cx="1448151" cy="591253"/>
          </a:xfrm>
          <a:prstGeom prst="rect">
            <a:avLst/>
          </a:prstGeom>
          <a:noFill/>
          <a:ln>
            <a:noFill/>
          </a:ln>
        </p:spPr>
      </p:pic>
      <p:pic>
        <p:nvPicPr>
          <p:cNvPr id="271" name="Google Shape;271;p14"/>
          <p:cNvPicPr preferRelativeResize="0"/>
          <p:nvPr/>
        </p:nvPicPr>
        <p:blipFill rotWithShape="1">
          <a:blip r:embed="rId5">
            <a:alphaModFix/>
          </a:blip>
          <a:srcRect b="0" l="0" r="0" t="0"/>
          <a:stretch/>
        </p:blipFill>
        <p:spPr>
          <a:xfrm>
            <a:off x="4419600" y="3340100"/>
            <a:ext cx="304800" cy="177800"/>
          </a:xfrm>
          <a:prstGeom prst="rect">
            <a:avLst/>
          </a:prstGeom>
          <a:noFill/>
          <a:ln>
            <a:noFill/>
          </a:ln>
        </p:spPr>
      </p:pic>
      <p:sp>
        <p:nvSpPr>
          <p:cNvPr id="272" name="Google Shape;272;p14"/>
          <p:cNvSpPr txBox="1"/>
          <p:nvPr/>
        </p:nvSpPr>
        <p:spPr>
          <a:xfrm>
            <a:off x="7784347" y="3275111"/>
            <a:ext cx="1224136" cy="30777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dk1"/>
                </a:solidFill>
                <a:latin typeface="Arial"/>
                <a:ea typeface="Arial"/>
                <a:cs typeface="Arial"/>
                <a:sym typeface="Arial"/>
              </a:rPr>
              <a:t>State budget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5"/>
          <p:cNvSpPr txBox="1"/>
          <p:nvPr>
            <p:ph type="title"/>
          </p:nvPr>
        </p:nvSpPr>
        <p:spPr>
          <a:xfrm>
            <a:off x="539552" y="491702"/>
            <a:ext cx="8229600" cy="70609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2800">
                <a:solidFill>
                  <a:schemeClr val="dk2"/>
                </a:solidFill>
              </a:rPr>
              <a:t>Possible barriers to ART optimization</a:t>
            </a:r>
            <a:endParaRPr b="1" sz="2800">
              <a:solidFill>
                <a:schemeClr val="dk2"/>
              </a:solidFill>
            </a:endParaRPr>
          </a:p>
        </p:txBody>
      </p:sp>
      <p:sp>
        <p:nvSpPr>
          <p:cNvPr id="278" name="Google Shape;278;p15"/>
          <p:cNvSpPr txBox="1"/>
          <p:nvPr>
            <p:ph idx="1" type="body"/>
          </p:nvPr>
        </p:nvSpPr>
        <p:spPr>
          <a:xfrm>
            <a:off x="457200" y="1417638"/>
            <a:ext cx="8229600" cy="4315618"/>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000"/>
              <a:buChar char="•"/>
            </a:pPr>
            <a:r>
              <a:rPr lang="en-US" sz="2000"/>
              <a:t>Not timely delivery of ARVs </a:t>
            </a:r>
            <a:endParaRPr sz="2000"/>
          </a:p>
          <a:p>
            <a:pPr indent="-342900" lvl="0" marL="342900" rtl="0" algn="l">
              <a:spcBef>
                <a:spcPts val="1200"/>
              </a:spcBef>
              <a:spcAft>
                <a:spcPts val="0"/>
              </a:spcAft>
              <a:buClr>
                <a:schemeClr val="dk1"/>
              </a:buClr>
              <a:buSzPts val="2000"/>
              <a:buChar char="•"/>
            </a:pPr>
            <a:r>
              <a:rPr lang="en-US" sz="2000"/>
              <a:t>Changes in the economic environment - the availability and accessibility of financial resources</a:t>
            </a:r>
            <a:endParaRPr sz="2000"/>
          </a:p>
          <a:p>
            <a:pPr indent="-342900" lvl="0" marL="342900" rtl="0" algn="l">
              <a:spcBef>
                <a:spcPts val="1200"/>
              </a:spcBef>
              <a:spcAft>
                <a:spcPts val="0"/>
              </a:spcAft>
              <a:buClr>
                <a:schemeClr val="dk1"/>
              </a:buClr>
              <a:buSzPts val="2000"/>
              <a:buChar char="•"/>
            </a:pPr>
            <a:r>
              <a:rPr lang="en-US" sz="2000"/>
              <a:t>Difficulties in reaching the first 90%, lagging behind the planned rate of recruitment </a:t>
            </a:r>
            <a:endParaRPr sz="2000"/>
          </a:p>
          <a:p>
            <a:pPr indent="-342900" lvl="0" marL="342900" rtl="0" algn="l">
              <a:spcBef>
                <a:spcPts val="1200"/>
              </a:spcBef>
              <a:spcAft>
                <a:spcPts val="0"/>
              </a:spcAft>
              <a:buClr>
                <a:schemeClr val="dk1"/>
              </a:buClr>
              <a:buSzPts val="2000"/>
              <a:buChar char="•"/>
            </a:pPr>
            <a:r>
              <a:rPr lang="en-US" sz="2000"/>
              <a:t>Incorrect forecast of the need for second-line regiments</a:t>
            </a:r>
            <a:endParaRPr sz="2000"/>
          </a:p>
          <a:p>
            <a:pPr indent="-342900" lvl="0" marL="342900" rtl="0" algn="l">
              <a:spcBef>
                <a:spcPts val="1200"/>
              </a:spcBef>
              <a:spcAft>
                <a:spcPts val="0"/>
              </a:spcAft>
              <a:buClr>
                <a:schemeClr val="dk1"/>
              </a:buClr>
              <a:buSzPts val="2000"/>
              <a:buChar char="•"/>
            </a:pPr>
            <a:r>
              <a:rPr lang="en-US" sz="2000"/>
              <a:t>Lagging behind the training of qualified personnel on ART optimization</a:t>
            </a:r>
            <a:endParaRPr sz="2000"/>
          </a:p>
          <a:p>
            <a:pPr indent="-342900" lvl="0" marL="342900" rtl="0" algn="l">
              <a:spcBef>
                <a:spcPts val="1200"/>
              </a:spcBef>
              <a:spcAft>
                <a:spcPts val="0"/>
              </a:spcAft>
              <a:buClr>
                <a:schemeClr val="dk1"/>
              </a:buClr>
              <a:buSzPts val="2000"/>
              <a:buChar char="•"/>
            </a:pPr>
            <a:r>
              <a:rPr lang="en-US" sz="2000"/>
              <a:t>Lagging behind the information sharing in patient-led communities about the benefits of optimized treatment regimens</a:t>
            </a:r>
            <a:endParaRPr sz="2000">
              <a:latin typeface="Calibri"/>
              <a:ea typeface="Calibri"/>
              <a:cs typeface="Calibri"/>
              <a:sym typeface="Calibri"/>
            </a:endParaRPr>
          </a:p>
        </p:txBody>
      </p:sp>
      <p:pic>
        <p:nvPicPr>
          <p:cNvPr id="279" name="Google Shape;279;p15"/>
          <p:cNvPicPr preferRelativeResize="0"/>
          <p:nvPr/>
        </p:nvPicPr>
        <p:blipFill rotWithShape="1">
          <a:blip r:embed="rId3">
            <a:alphaModFix/>
          </a:blip>
          <a:srcRect b="0" l="0" r="0" t="0"/>
          <a:stretch/>
        </p:blipFill>
        <p:spPr>
          <a:xfrm>
            <a:off x="107505" y="33684"/>
            <a:ext cx="1421088" cy="58700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16"/>
          <p:cNvSpPr txBox="1"/>
          <p:nvPr/>
        </p:nvSpPr>
        <p:spPr>
          <a:xfrm>
            <a:off x="467544" y="442120"/>
            <a:ext cx="6119812"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400">
                <a:solidFill>
                  <a:schemeClr val="dk2"/>
                </a:solidFill>
                <a:latin typeface="Arial"/>
                <a:ea typeface="Arial"/>
                <a:cs typeface="Arial"/>
                <a:sym typeface="Arial"/>
              </a:rPr>
              <a:t>Progress achieved</a:t>
            </a:r>
            <a:endParaRPr b="1" sz="2400">
              <a:solidFill>
                <a:schemeClr val="dk2"/>
              </a:solidFill>
              <a:latin typeface="Arial"/>
              <a:ea typeface="Arial"/>
              <a:cs typeface="Arial"/>
              <a:sym typeface="Arial"/>
            </a:endParaRPr>
          </a:p>
        </p:txBody>
      </p:sp>
      <p:sp>
        <p:nvSpPr>
          <p:cNvPr id="285" name="Google Shape;285;p16"/>
          <p:cNvSpPr txBox="1"/>
          <p:nvPr/>
        </p:nvSpPr>
        <p:spPr>
          <a:xfrm>
            <a:off x="539552" y="1628775"/>
            <a:ext cx="7993261" cy="286232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Arial"/>
                <a:ea typeface="Arial"/>
                <a:cs typeface="Arial"/>
                <a:sym typeface="Arial"/>
              </a:rPr>
              <a:t>1. Increasing state leadership in the fight against HIV</a:t>
            </a:r>
            <a:endParaRPr sz="2000">
              <a:solidFill>
                <a:schemeClr val="dk1"/>
              </a:solidFill>
              <a:latin typeface="Arial"/>
              <a:ea typeface="Arial"/>
              <a:cs typeface="Arial"/>
              <a:sym typeface="Arial"/>
            </a:endParaRPr>
          </a:p>
          <a:p>
            <a:pPr indent="0" lvl="0" marL="0" marR="0" rtl="0" algn="l">
              <a:spcBef>
                <a:spcPts val="1200"/>
              </a:spcBef>
              <a:spcAft>
                <a:spcPts val="0"/>
              </a:spcAft>
              <a:buNone/>
            </a:pPr>
            <a:r>
              <a:rPr lang="en-US" sz="2000">
                <a:solidFill>
                  <a:schemeClr val="dk1"/>
                </a:solidFill>
                <a:latin typeface="Arial"/>
                <a:ea typeface="Arial"/>
                <a:cs typeface="Arial"/>
                <a:sym typeface="Arial"/>
              </a:rPr>
              <a:t>2. Access to modern treatment regimens and ARVs</a:t>
            </a:r>
            <a:endParaRPr sz="2000">
              <a:solidFill>
                <a:schemeClr val="dk1"/>
              </a:solidFill>
              <a:latin typeface="Arial"/>
              <a:ea typeface="Arial"/>
              <a:cs typeface="Arial"/>
              <a:sym typeface="Arial"/>
            </a:endParaRPr>
          </a:p>
          <a:p>
            <a:pPr indent="0" lvl="0" marL="0" marR="0" rtl="0" algn="l">
              <a:spcBef>
                <a:spcPts val="1200"/>
              </a:spcBef>
              <a:spcAft>
                <a:spcPts val="0"/>
              </a:spcAft>
              <a:buNone/>
            </a:pPr>
            <a:r>
              <a:rPr lang="en-US" sz="2000">
                <a:solidFill>
                  <a:schemeClr val="dk1"/>
                </a:solidFill>
                <a:latin typeface="Arial"/>
                <a:ea typeface="Arial"/>
                <a:cs typeface="Arial"/>
                <a:sym typeface="Arial"/>
              </a:rPr>
              <a:t>3. Use of international HIV treatment protocols, including WHO recommendations</a:t>
            </a:r>
            <a:endParaRPr sz="2000">
              <a:solidFill>
                <a:schemeClr val="dk1"/>
              </a:solidFill>
              <a:latin typeface="Arial"/>
              <a:ea typeface="Arial"/>
              <a:cs typeface="Arial"/>
              <a:sym typeface="Arial"/>
            </a:endParaRPr>
          </a:p>
          <a:p>
            <a:pPr indent="0" lvl="0" marL="0" marR="0" rtl="0" algn="l">
              <a:spcBef>
                <a:spcPts val="1200"/>
              </a:spcBef>
              <a:spcAft>
                <a:spcPts val="0"/>
              </a:spcAft>
              <a:buNone/>
            </a:pPr>
            <a:r>
              <a:rPr lang="en-US" sz="2000">
                <a:solidFill>
                  <a:schemeClr val="dk1"/>
                </a:solidFill>
                <a:latin typeface="Arial"/>
                <a:ea typeface="Arial"/>
                <a:cs typeface="Arial"/>
                <a:sym typeface="Arial"/>
              </a:rPr>
              <a:t>4. Increasing the number of patients who receive ART</a:t>
            </a:r>
            <a:endParaRPr sz="2000">
              <a:solidFill>
                <a:schemeClr val="dk1"/>
              </a:solidFill>
              <a:latin typeface="Arial"/>
              <a:ea typeface="Arial"/>
              <a:cs typeface="Arial"/>
              <a:sym typeface="Arial"/>
            </a:endParaRPr>
          </a:p>
          <a:p>
            <a:pPr indent="0" lvl="0" marL="0" marR="0" rtl="0" algn="l">
              <a:spcBef>
                <a:spcPts val="1200"/>
              </a:spcBef>
              <a:spcAft>
                <a:spcPts val="0"/>
              </a:spcAft>
              <a:buNone/>
            </a:pPr>
            <a:r>
              <a:rPr lang="en-US" sz="2000">
                <a:solidFill>
                  <a:schemeClr val="dk1"/>
                </a:solidFill>
                <a:latin typeface="Arial"/>
                <a:ea typeface="Arial"/>
                <a:cs typeface="Arial"/>
                <a:sym typeface="Arial"/>
              </a:rPr>
              <a:t>5. Possibility of effective decentralization, including at the level of family doctors</a:t>
            </a:r>
            <a:endParaRPr sz="2000">
              <a:solidFill>
                <a:schemeClr val="dk1"/>
              </a:solidFill>
              <a:latin typeface="Arial"/>
              <a:ea typeface="Arial"/>
              <a:cs typeface="Arial"/>
              <a:sym typeface="Arial"/>
            </a:endParaRPr>
          </a:p>
        </p:txBody>
      </p:sp>
      <p:pic>
        <p:nvPicPr>
          <p:cNvPr id="286" name="Google Shape;286;p16"/>
          <p:cNvPicPr preferRelativeResize="0"/>
          <p:nvPr/>
        </p:nvPicPr>
        <p:blipFill rotWithShape="1">
          <a:blip r:embed="rId3">
            <a:alphaModFix/>
          </a:blip>
          <a:srcRect b="0" l="0" r="0" t="0"/>
          <a:stretch/>
        </p:blipFill>
        <p:spPr>
          <a:xfrm>
            <a:off x="30590" y="0"/>
            <a:ext cx="1505843" cy="621846"/>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pic>
        <p:nvPicPr>
          <p:cNvPr id="291" name="Google Shape;291;p17"/>
          <p:cNvPicPr preferRelativeResize="0"/>
          <p:nvPr/>
        </p:nvPicPr>
        <p:blipFill rotWithShape="1">
          <a:blip r:embed="rId3">
            <a:alphaModFix/>
          </a:blip>
          <a:srcRect b="0" l="0" r="0" t="0"/>
          <a:stretch/>
        </p:blipFill>
        <p:spPr>
          <a:xfrm>
            <a:off x="6721601" y="382918"/>
            <a:ext cx="1671103" cy="1180913"/>
          </a:xfrm>
          <a:prstGeom prst="rect">
            <a:avLst/>
          </a:prstGeom>
          <a:noFill/>
          <a:ln>
            <a:noFill/>
          </a:ln>
        </p:spPr>
      </p:pic>
      <p:sp>
        <p:nvSpPr>
          <p:cNvPr descr="data:image/png;base64,iVBORw0KGgoAAAANSUhEUgAAATYAAACjCAMAAAA3vsLfAAABJlBMVEX///8AAAADhF1Nt0jwPzf9///d3d1+fn78/PxCQkLt7e0fHx/7//85OTlvb2+urq7Nzc27u7uhoaGEhIT29vZRUVEAf1aNjY2bm5vJycnZ2dkAfFEtLS3T09PCwsLj4+NhYWE1NTVeXl5PT0+VlZV2dnZHR0cYGBi8vLyxsbElJSURERFHtUGnp6c5lHQ8szb3xsLvLCK337cArDudyLliqZDB3tW018vydHDwRj2Fu6iBy3+KzIjwNS3yioMVjGfU5+PwY1vyVkrT689qxWX98/B2xXJNooX6vLr42tX3qqiZ0pep2Kbi9ODr+OpgvVl7tp/ubGXD5cD1oZz3lI/75t/1gX3vWFP71NOW1qUyt1oApSiIzpl0yYkarkXT7NlYv3Wn2rIQUgxKAAAQ6UlEQVR4nO1cCVvaShfOKIMxREANuwhawA3FtRZbKlqXqi1aW7p+bW///5/45pyZJJOwBbC3y533eVqSzGQyeTlnzjaoaQoKCgoKCgoKCgoKCgoKCgoKCgoKCgoKCgoKCgoKCgoKCgoKCgoKCgoKCgoKfwUo9X4qBIN1eHRwcHRo/ep5/EGgmnWXyyUZcsk7Q9N/9Xz+FBwmkxMCyeThr57Nn4L93ISEnOItAKjW5KwlmZ5y3pq/ek5/AHR6jKQd7zeb+8dI3PGvntOfgEMQttwdP7nLKTUNhi0mYckD7rJR7QDk7fJXz+lfwJgeqgnylbQ0MYolThX6AwxC8tJmjWqXSTAKf3OwAFpF29vbH8/p6CKHtN2553fJv92W6mb73Wko1AiFTl6a5oiDIG0HrrQd/OW0UY1eNxofnr99flKvh07a2mjE4WI2QR3e/nbPTafvdt61TdNkivoudBraNkdTVHDbcvssEkVLus9Nwt+7tpnXoSshJCb9eFqHs1FwBC5H7jEf6THKXnLEb+BPQLtxTjXzxY9Puy2Nmu366alOR0lecC3NHTHraRyJOGt82qY2IhFijDvKT8ATJl2f9vb2vnz58k9LM7fr9etRXlboJQtJGXciETK+36YTQHrcYR4aVD9/Ts1/9r59+/S91br/+l0z39Q/jCQkzHh6MiAPYhLWkLaVcYd5cNDtK+2fb3tfhflsmXSbrW4jGdNO3thKNyYqSBvJjDvOQ4Nua7t7375qYFG5z9YO1V+OtiRR7dDRT66kR2POrsBZI8Uxx3lw0Lb2+dtniA6YOdCBrvPQaIsbwjw8OJaY2xpzdilBG/n9gtvW3rdP8Km/aYDPRs9HljYBZkeTD6SlKzZtc+ON8xPwfW/vO3y+bLx/0/hIzet6qD2m32Bd2rxtjeTL2MjYrJHIb1fQYbS14PMjC6zePDGv6qcno8alLg5sF+RgnFGiwNgS8pYfe0oPjJaQNvqGEXb6vH7auBo5nnexZVuFS1MbVeIsJGwtAf9HA9/V92HdGjuudR/ByObzBWmN/fztB8aR1ptQ/bRer28HnmEfNG1fJDkxcmp8E2kzYr2NwmJ5SsY8XizBYarHmHp+M+XeUMZRDRilvCg9GNtk9haLYpmdTtshy6e9z/hJze339Sdv20M4u6zn692bm1f3LV+D6YgbswvH+01NG2G5nIF5VjQD57vZrcc88WDDvS3SdUQ95b2Bh21hv9XBxYEI2tjH4rp8j+DX/Lz3g+cqtfbJMG/H+t7f1qoMtdrFaw8xLNSSHLhkbmsEkcvadE3jEtetS9FLAucKuy90614gfgSgjcXF3nvmxBu2Pn/ZxSPzycchJE3XzIvapEC1dqPp8s1Nb8SQOxg6Ypu3lXMOD7Jduqx7X2gAbVYHa4FoW/bdI+Seaub/vnxtafT8+cdhbAFt3VYnXdSeengxfYFW8nhIO8Oj+CI74lpa7tUlMG1R0W1hmmE9KG32XTOpWGwuuuFZLswXP75ffTSHkQiqnQFroKE1pI/Jm6yotgsCm2nwYMsrjoMwi5PFhSRhy50PqHQbMYa1hcG0CWGL8jV9PiBta4I0W9jj024+Bisvw5ZfXqGGVp/dv9i9QOJqL+RmoZyX+48PeYif2x/KLnCu0BvgU1/r6ILMzuDhzGDaVnGUhDgLSJvgelkaZ7zsn4mydvsaT+6BwuqFywvl0ib2HTVxo8PEMGoqayaf+3RHn5StxoFoS7viqwWmrYSHXe3RKKCCqZZgCs9qLbfZ8GxnaCYnhtzcwF8yzk/4e4T9fR7B1RIeBqCNM1AQZwFp4+7aA8Yoz5i0VV85pxfstHbvNh/ycjNnlad+h4q0IrhuiZNFnPyUrwu3CLN43EFbIZ+Je7x6n0HuQpsuINHGnaCZIeY9CGAQqq6bC+ImsYgVGUm80B8ZIo+Ux/k6vj6RFmlfHy4+ftpsrEQXvd3nxVkHbR2Ap8X8gjgmqHYLOuqa3hdA243b7KvKoz8yxM6tqPtWAO7d+4xCWuKyF21wVWi6tiFJZ0DaeK+HSy4z92PSI20vukmbm26zhpM24ZElEo8QCU5FxdsJba2wjH1oc+jmLg1zwNLp9NyjQLT1WFRHBtWeVj0uxyvQ2V23AwRXTlKcYuF0iLUt1v1NCnIfbl+FF9WXNntB80ekg2lb7nzsWKDI0+SFfWpVvSyK4Eosybp2OVxpodL9TTx5DS48wsj5aYtk8uFwPCaCVltMZ5f60LZhX9xwaXt4aXuNfptYzeiF19+l3N3FbBucYL05uR909M6YW0DutCxf6eWAcDvgyIsvKh/ogPC1TcopjY+nyNvT11DTv8WIwRMm8F0gx48Zac1LXnkOTFunNgmsun28kWpPv417a2J148K3tJxILC8Eoo2n/Hol70ZCiwdXtertpEiEeGijfN9zLnlsVwGDK6kQBd2FCLASbh+v09+Ttjh24ysgV2vugqQC0cb9tvVhaBmI+9qkF7Vdubkpl0yHKiwsegSJQ5e0CmB5tTYQbSsSBwGjhA2/kI8Nk/FW9dDm+m24ujUnvMQlgzogXJfi3otTXn3xnfakjUsVOmursr4GpC3l+7YeAMwsXNSqEnPVC28H68BTpA+6lcboqhlcX+xwa833Or1o44LLTQL2sfNPAWnjcyErjjHVS+PvB2Je7rNbibiat6ZAtebR1oSbrwwYy/PgseS/POMsZtl5nlViUaouN0q0rccZFudEP3RA4uIWjqD5Nj4Zdl/e0nQjM9WjqjE8Wq8mbeLkMMGGdbjlVLEuA2XcllwBkcFfoKg5IiRnLvu7u+jccQptsQlKm5QTF/7cAxkIXTOf2cah6i9hYfLTKccEEresKyAeGI5e2tX6WbexL23Yj5PjJO0C08bTUzIezo17JXirnpndtkw/duStOXgsvtjHOhu4pUg7tMm7BfvQNg2hlZ0NcpgOTpu/rOi3VePgmdDT6m2HvAEOHd4GbqYRnkWXhVewJQ4inrzEumhiWJBfsZLK8jK7iKB8VTyJNulLKHq7amGpsLg+4tJGddxV7pMp07ELtVe0oyyha85mmtyd1b/WbIUBXaNnbAnrWiGVmvMlXAvuTYWwDTlLafiGNcRYzhMN32CeQNRaLJWLxWhqbfSonl69vL7ebnt4o9qNMKjVyWr11WvfLbqrphPJ5N2I27fsMrkun2mdJ33u7dax173dr4+yn4XqVL+u7+w0Gjs7H16apjTGdylkqNXO7n0iZXqK9MdH5m+38+onQjev6o2QwM4HWeJMT8BQrZ351rhLb8AwMfa23j8IdHsn5KIRupL2YJ35Aq2qp2rKf+0hAX8w8x9Bm7PWYOC8nbvy9tS2pVW+ylW9Ppztu8Hfu+C8/dnyllkIWgWk5ocGkvb8+vo9Eth47y5g3AWp1p7t7j5D4rwRqvizDbnL/f0jEeL/fvuYh0AqcBbOfAlc7by3mAdiniOFO1dOK0pb7QK5sHArkjdrmcSsZROOdfwp/djb738pst328nQFPQEBewJ6CbvhTuHsudOKddMzjTditbn6VFq++NpmiRjiDs8e5JdsD79CBhrRCCxt5yBs8MM2jis4rTtOCMTzbgaEp34lS4s/Anc2z+Bfv+j+26JCBpIXcS0bS6dnuR7n02mIA60MD2vyGeaa5jdLm9z3hN4ZdFbjc+wOKyMWnSxcNNKQX1tNo3ts4NAsutDZBVHN0o21dDqPVOWhFcfMpNMYg4TX3DnM2XOIx+HWPMZYYXaaGbDYfNwBYXMiAC5uNovI05nrrZ1VvXkk4Cnp0ugr2kvgEWB00QmbdcxBLBlQmMnghEleyiLxYIyFPDqmOFJhO0VRgd4zZEkzMNwq2pWBJa2AaV6+i5rfjsd4xGTIwqi2YmnuHHi8tWCI4tBKmMUN7GvgsxhQ2ALvo/HW3VT0pAGLm6AC3N3qM6cNLURNihZ8VXncItK1JJMiiXQpFV4llWy+DPmjMpnJh6NkGqYMwfoS0La2WTDmMRmZJ8uzCYj8E2Q6XpjdDNtbNhKMtjxJ5FmQGg3HZ8i8FiOVdKmU0VZIORxfEhm9zbyRj0BqySDTs1GgLUES2WyCLDPaprP5KeBlis9hhs1hoZCdF48ok0eL+fVBtKG0vXNOTaTNdnlfe2jjFqL22l0mOG0O50BbrgdtGFTPkqIGuYgpiwfcERKHzFEJRYaroY6x+xxZY28V0+JkA5+WdWmLsxfLs5cH8WOc6zGepFzDHlkpWAeGtVU2+ByjLYx5BPbYwiLua4uSsjOHTAE2bVkiyTwNE5kZRBt4bY0Pjo5SdEFszw2V9NbuyreI+JWULWZUNB/0VNIUlwJOW4Y8ivMc2RRJGyTxiBTIzDKbrVVKLK0jbQkUhhi7j5ekMF23UIKG6BTcK1yFJZJf49Zvin8x64L9dGkZnzXFuEuzvptMZXVQy9kMVsripBLnX8U8KRlkPbaZEFmmMjxyaRBtOrocfFc0W+HAHWmcOgIkKn7i9AWaBMkoAU/JO/un9Fayp0nw0JYn06t8KyN7eaZFsLRkiyTPvv7pqXmgzYJfmwJtggxG20o5Cslv+2cg87xhmsQFbVFcCZmYcAsD3ebxU0fa5lgvHXrFOG15MrPIK40lmANmjzjhRiXI2kbfY2yARsA02+j6vnVab9DdRfmiWstfyOIpEFu+KPxln4mtrgkkD20xUgzz7OMyiRnsOy+zy8sku4mLONAGaoW0pcUaj0rK6GXd4iAyrAc2bJCCoK2EuqrzvDt8sRasjavQDWibJRW4Ok0ynLYYWQ7zXwIXyaYhRufW8xGZKkUG0nbFY6ttqlH9JcZXO+dOK2pptXrPlJbe8z3Qcv7I5EHCEeh0c6vP5kqZNmOFLVzwD1TPgHXFihpAWxoIAG4sXKHmWZcwX/IspI11xwUrzKxGAfnZZOzHOG1hvJDmW0tRH0AgI3Bxjj1cR4PNrKiGQmZFGKfwD+7DOUDBFR2eNZjjwLVNN58jbzuhk5MQP3rruBRUiFtt8uyMV+lrsrDZGbdkcuvyONevaurQRopFLMNn2FEUsq8FsYc2QbKMlmgZsrOEbFRmplfIehk8l2I5kgiTjWIF1A7X+QoTtxIh5SLksgVt0LO8LPYhGaScZiOFmZPCBlonkSIUE6NRyJ8vynNYLoNBKpCVqfKMKEkswBMGrm2U6qdO2ghZe+OmcammixyIna888+ynp/yPk0m5o2b3p5RsS7rBKEEGmfNAImsgXbwuw9Y2tKexKGH0rUcikfUIvNscc8cic8xvW4kkYtAtDuaR3bMZYUthHqRDlPugZ4X7uxZ4hTN5jQ8UWYevZpVxuLQIEgdzQIMSZ75cJAZziKxsLM2jjmbQUFQGb0ii56c7MmveMKR15qYqq7WzjlKMzFtyotk7Na5rXEndnQu2I647T9Sx0RBMFrjdsLo67HqXBumCDse68CkMbjN5MzggVpc7pGkGi8RMpqdC4BpMQz0vzla8G3t3Q9WjoaJZO0zm7PzupdW3oGCbBH/+W/ed2bSFPb8c8EIP8mq6qN8Y8v7mRXmrTpdxg4Oa7Xf1HYb62/Mulb3WzWSN4fama/1KM/e3cgwTB82BD+K0DYK93IXJowC9+8ClTaoe96dtqOFNaprn7fY5NTt/XYt/x8xstczutSm8wWw2QdoHflWzfeRHgq063dVzCHQbaHXcL+PfRzg9O7jTT0bhN5jDcPjP1BkUFBQUFBQUFBQUFBQUFBQUFBQUFBQUFBQUFBQUFBQUFBQUFBQUFBQUFBQUFBQUFBQUFBQUFBQUFBQU/kv4P43GmA3WPFuiAAAAAElFTkSuQmCC" id="292" name="Google Shape;292;p17"/>
          <p:cNvSpPr/>
          <p:nvPr/>
        </p:nvSpPr>
        <p:spPr>
          <a:xfrm>
            <a:off x="155575" y="712788"/>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id="293" name="Google Shape;293;p17"/>
          <p:cNvPicPr preferRelativeResize="0"/>
          <p:nvPr/>
        </p:nvPicPr>
        <p:blipFill rotWithShape="1">
          <a:blip r:embed="rId4">
            <a:alphaModFix/>
          </a:blip>
          <a:srcRect b="0" l="0" r="0" t="0"/>
          <a:stretch/>
        </p:blipFill>
        <p:spPr>
          <a:xfrm>
            <a:off x="3508920" y="5564637"/>
            <a:ext cx="2048344" cy="1077033"/>
          </a:xfrm>
          <a:prstGeom prst="rect">
            <a:avLst/>
          </a:prstGeom>
          <a:noFill/>
          <a:ln>
            <a:noFill/>
          </a:ln>
        </p:spPr>
      </p:pic>
      <p:pic>
        <p:nvPicPr>
          <p:cNvPr descr="D:\alena\User\Pictures\FB\Unicef-logo-vector.png" id="294" name="Google Shape;294;p17"/>
          <p:cNvPicPr preferRelativeResize="0"/>
          <p:nvPr/>
        </p:nvPicPr>
        <p:blipFill rotWithShape="1">
          <a:blip r:embed="rId5">
            <a:alphaModFix/>
          </a:blip>
          <a:srcRect b="0" l="0" r="0" t="0"/>
          <a:stretch/>
        </p:blipFill>
        <p:spPr>
          <a:xfrm>
            <a:off x="721703" y="4437112"/>
            <a:ext cx="1394565" cy="792088"/>
          </a:xfrm>
          <a:prstGeom prst="rect">
            <a:avLst/>
          </a:prstGeom>
          <a:noFill/>
          <a:ln>
            <a:noFill/>
          </a:ln>
        </p:spPr>
      </p:pic>
      <p:pic>
        <p:nvPicPr>
          <p:cNvPr descr="D:\alena\User\Pictures\FB\140997.jpg" id="295" name="Google Shape;295;p17"/>
          <p:cNvPicPr preferRelativeResize="0"/>
          <p:nvPr/>
        </p:nvPicPr>
        <p:blipFill rotWithShape="1">
          <a:blip r:embed="rId6">
            <a:alphaModFix/>
          </a:blip>
          <a:srcRect b="0" l="0" r="0" t="0"/>
          <a:stretch/>
        </p:blipFill>
        <p:spPr>
          <a:xfrm>
            <a:off x="7142390" y="4662675"/>
            <a:ext cx="1250314" cy="603985"/>
          </a:xfrm>
          <a:prstGeom prst="rect">
            <a:avLst/>
          </a:prstGeom>
          <a:noFill/>
          <a:ln>
            <a:noFill/>
          </a:ln>
        </p:spPr>
      </p:pic>
      <p:pic>
        <p:nvPicPr>
          <p:cNvPr id="296" name="Google Shape;296;p17"/>
          <p:cNvPicPr preferRelativeResize="0"/>
          <p:nvPr/>
        </p:nvPicPr>
        <p:blipFill rotWithShape="1">
          <a:blip r:embed="rId7">
            <a:alphaModFix/>
          </a:blip>
          <a:srcRect b="0" l="0" r="0" t="0"/>
          <a:stretch/>
        </p:blipFill>
        <p:spPr>
          <a:xfrm>
            <a:off x="5756248" y="2361945"/>
            <a:ext cx="2729685" cy="1514476"/>
          </a:xfrm>
          <a:prstGeom prst="rect">
            <a:avLst/>
          </a:prstGeom>
          <a:noFill/>
          <a:ln>
            <a:noFill/>
          </a:ln>
        </p:spPr>
      </p:pic>
      <p:pic>
        <p:nvPicPr>
          <p:cNvPr id="297" name="Google Shape;297;p17"/>
          <p:cNvPicPr preferRelativeResize="0"/>
          <p:nvPr/>
        </p:nvPicPr>
        <p:blipFill rotWithShape="1">
          <a:blip r:embed="rId8">
            <a:alphaModFix/>
          </a:blip>
          <a:srcRect b="0" l="0" r="0" t="0"/>
          <a:stretch/>
        </p:blipFill>
        <p:spPr>
          <a:xfrm>
            <a:off x="3309937" y="382919"/>
            <a:ext cx="2446311" cy="1467787"/>
          </a:xfrm>
          <a:prstGeom prst="rect">
            <a:avLst/>
          </a:prstGeom>
          <a:noFill/>
          <a:ln>
            <a:noFill/>
          </a:ln>
        </p:spPr>
      </p:pic>
      <p:pic>
        <p:nvPicPr>
          <p:cNvPr id="298" name="Google Shape;298;p17"/>
          <p:cNvPicPr preferRelativeResize="0"/>
          <p:nvPr/>
        </p:nvPicPr>
        <p:blipFill rotWithShape="1">
          <a:blip r:embed="rId9">
            <a:alphaModFix/>
          </a:blip>
          <a:srcRect b="0" l="0" r="0" t="0"/>
          <a:stretch/>
        </p:blipFill>
        <p:spPr>
          <a:xfrm>
            <a:off x="3176079" y="4674534"/>
            <a:ext cx="2781300" cy="630507"/>
          </a:xfrm>
          <a:prstGeom prst="rect">
            <a:avLst/>
          </a:prstGeom>
          <a:noFill/>
          <a:ln>
            <a:noFill/>
          </a:ln>
        </p:spPr>
      </p:pic>
      <p:pic>
        <p:nvPicPr>
          <p:cNvPr id="299" name="Google Shape;299;p17"/>
          <p:cNvPicPr preferRelativeResize="0"/>
          <p:nvPr/>
        </p:nvPicPr>
        <p:blipFill rotWithShape="1">
          <a:blip r:embed="rId10">
            <a:alphaModFix/>
          </a:blip>
          <a:srcRect b="0" l="0" r="0" t="0"/>
          <a:stretch/>
        </p:blipFill>
        <p:spPr>
          <a:xfrm>
            <a:off x="2982994" y="2367863"/>
            <a:ext cx="2341736" cy="1538614"/>
          </a:xfrm>
          <a:prstGeom prst="rect">
            <a:avLst/>
          </a:prstGeom>
          <a:noFill/>
          <a:ln>
            <a:noFill/>
          </a:ln>
        </p:spPr>
      </p:pic>
      <p:pic>
        <p:nvPicPr>
          <p:cNvPr id="300" name="Google Shape;300;p17"/>
          <p:cNvPicPr preferRelativeResize="0"/>
          <p:nvPr/>
        </p:nvPicPr>
        <p:blipFill rotWithShape="1">
          <a:blip r:embed="rId11">
            <a:alphaModFix/>
          </a:blip>
          <a:srcRect b="0" l="0" r="0" t="0"/>
          <a:stretch/>
        </p:blipFill>
        <p:spPr>
          <a:xfrm>
            <a:off x="460375" y="2746914"/>
            <a:ext cx="2103096" cy="89811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04" name="Shape 304"/>
        <p:cNvGrpSpPr/>
        <p:nvPr/>
      </p:nvGrpSpPr>
      <p:grpSpPr>
        <a:xfrm>
          <a:off x="0" y="0"/>
          <a:ext cx="0" cy="0"/>
          <a:chOff x="0" y="0"/>
          <a:chExt cx="0" cy="0"/>
        </a:xfrm>
      </p:grpSpPr>
      <p:sp>
        <p:nvSpPr>
          <p:cNvPr id="305" name="Google Shape;305;p18"/>
          <p:cNvSpPr txBox="1"/>
          <p:nvPr/>
        </p:nvSpPr>
        <p:spPr>
          <a:xfrm>
            <a:off x="2546202" y="2921168"/>
            <a:ext cx="6264423"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chemeClr val="lt1"/>
                </a:solidFill>
                <a:latin typeface="Calibri"/>
                <a:ea typeface="Calibri"/>
                <a:cs typeface="Calibri"/>
                <a:sym typeface="Calibri"/>
              </a:rPr>
              <a:t>Any questions?</a:t>
            </a:r>
            <a:endParaRPr b="1" sz="6000">
              <a:solidFill>
                <a:schemeClr val="lt1"/>
              </a:solidFill>
              <a:latin typeface="Calibri"/>
              <a:ea typeface="Calibri"/>
              <a:cs typeface="Calibri"/>
              <a:sym typeface="Calibri"/>
            </a:endParaRPr>
          </a:p>
        </p:txBody>
      </p:sp>
      <p:pic>
        <p:nvPicPr>
          <p:cNvPr descr="white_logo.png" id="306" name="Google Shape;306;p18"/>
          <p:cNvPicPr preferRelativeResize="0"/>
          <p:nvPr/>
        </p:nvPicPr>
        <p:blipFill rotWithShape="1">
          <a:blip r:embed="rId4">
            <a:alphaModFix/>
          </a:blip>
          <a:srcRect b="0" l="0" r="0" t="0"/>
          <a:stretch/>
        </p:blipFill>
        <p:spPr>
          <a:xfrm>
            <a:off x="7019925" y="692150"/>
            <a:ext cx="1790700" cy="611188"/>
          </a:xfrm>
          <a:prstGeom prst="rect">
            <a:avLst/>
          </a:prstGeom>
          <a:noFill/>
          <a:ln>
            <a:noFill/>
          </a:ln>
        </p:spPr>
      </p:pic>
      <p:pic>
        <p:nvPicPr>
          <p:cNvPr descr="arrow_orange.png" id="307" name="Google Shape;307;p18"/>
          <p:cNvPicPr preferRelativeResize="0"/>
          <p:nvPr/>
        </p:nvPicPr>
        <p:blipFill rotWithShape="1">
          <a:blip r:embed="rId5">
            <a:alphaModFix/>
          </a:blip>
          <a:srcRect b="0" l="0" r="0" t="0"/>
          <a:stretch/>
        </p:blipFill>
        <p:spPr>
          <a:xfrm>
            <a:off x="138113" y="1790700"/>
            <a:ext cx="836612" cy="1447800"/>
          </a:xfrm>
          <a:prstGeom prst="rect">
            <a:avLst/>
          </a:prstGeom>
          <a:noFill/>
          <a:ln>
            <a:noFill/>
          </a:ln>
        </p:spPr>
      </p:pic>
      <p:pic>
        <p:nvPicPr>
          <p:cNvPr descr="arrow_blue.png" id="308" name="Google Shape;308;p18"/>
          <p:cNvPicPr preferRelativeResize="0"/>
          <p:nvPr/>
        </p:nvPicPr>
        <p:blipFill rotWithShape="1">
          <a:blip r:embed="rId6">
            <a:alphaModFix/>
          </a:blip>
          <a:srcRect b="0" l="0" r="0" t="0"/>
          <a:stretch/>
        </p:blipFill>
        <p:spPr>
          <a:xfrm>
            <a:off x="7358063" y="3144838"/>
            <a:ext cx="1681162" cy="2938462"/>
          </a:xfrm>
          <a:prstGeom prst="rect">
            <a:avLst/>
          </a:prstGeom>
          <a:noFill/>
          <a:ln>
            <a:noFill/>
          </a:ln>
        </p:spPr>
      </p:pic>
      <p:pic>
        <p:nvPicPr>
          <p:cNvPr descr="C:\Users\Analitik\Downloads\PHC_logo_eng_white.png" id="309" name="Google Shape;309;p18"/>
          <p:cNvPicPr preferRelativeResize="0"/>
          <p:nvPr/>
        </p:nvPicPr>
        <p:blipFill rotWithShape="1">
          <a:blip r:embed="rId7">
            <a:alphaModFix/>
          </a:blip>
          <a:srcRect b="0" l="0" r="0" t="0"/>
          <a:stretch/>
        </p:blipFill>
        <p:spPr>
          <a:xfrm>
            <a:off x="277813" y="723900"/>
            <a:ext cx="1393825" cy="61118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
          <p:cNvSpPr txBox="1"/>
          <p:nvPr>
            <p:ph idx="1" type="body"/>
          </p:nvPr>
        </p:nvSpPr>
        <p:spPr>
          <a:xfrm>
            <a:off x="2123728" y="476672"/>
            <a:ext cx="63246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2"/>
              </a:buClr>
              <a:buSzPts val="2400"/>
              <a:buNone/>
            </a:pPr>
            <a:r>
              <a:rPr b="1" lang="en-US" sz="2400">
                <a:solidFill>
                  <a:schemeClr val="dk2"/>
                </a:solidFill>
              </a:rPr>
              <a:t>Number of patients receiving ART</a:t>
            </a:r>
            <a:endParaRPr b="1" sz="2400">
              <a:solidFill>
                <a:schemeClr val="dk2"/>
              </a:solidFill>
            </a:endParaRPr>
          </a:p>
        </p:txBody>
      </p:sp>
      <p:graphicFrame>
        <p:nvGraphicFramePr>
          <p:cNvPr id="181" name="Google Shape;181;p2"/>
          <p:cNvGraphicFramePr/>
          <p:nvPr/>
        </p:nvGraphicFramePr>
        <p:xfrm>
          <a:off x="275109" y="1196752"/>
          <a:ext cx="8593782" cy="5324822"/>
        </p:xfrm>
        <a:graphic>
          <a:graphicData uri="http://schemas.openxmlformats.org/drawingml/2006/chart">
            <c:chart r:id="rId3"/>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
          <p:cNvSpPr txBox="1"/>
          <p:nvPr/>
        </p:nvSpPr>
        <p:spPr>
          <a:xfrm>
            <a:off x="1836425" y="341239"/>
            <a:ext cx="538352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2"/>
                </a:solidFill>
                <a:latin typeface="Calibri"/>
                <a:ea typeface="Calibri"/>
                <a:cs typeface="Calibri"/>
                <a:sym typeface="Calibri"/>
              </a:rPr>
              <a:t>Reasons for ART optimization in Ukraine </a:t>
            </a:r>
            <a:endParaRPr b="1" sz="2400">
              <a:solidFill>
                <a:schemeClr val="dk2"/>
              </a:solidFill>
              <a:latin typeface="Calibri"/>
              <a:ea typeface="Calibri"/>
              <a:cs typeface="Calibri"/>
              <a:sym typeface="Calibri"/>
            </a:endParaRPr>
          </a:p>
        </p:txBody>
      </p:sp>
      <p:sp>
        <p:nvSpPr>
          <p:cNvPr id="187" name="Google Shape;187;p3"/>
          <p:cNvSpPr txBox="1"/>
          <p:nvPr/>
        </p:nvSpPr>
        <p:spPr>
          <a:xfrm>
            <a:off x="468635" y="924684"/>
            <a:ext cx="8351837" cy="40164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chemeClr val="dk1"/>
                </a:solidFill>
                <a:latin typeface="Calibri"/>
                <a:ea typeface="Calibri"/>
                <a:cs typeface="Calibri"/>
                <a:sym typeface="Calibri"/>
              </a:rPr>
              <a:t>In 2016, approaches to HIV treatment had the following characteristics:</a:t>
            </a:r>
            <a:endParaRPr/>
          </a:p>
          <a:p>
            <a:pPr indent="0" lvl="0" marL="0" marR="0" rtl="0" algn="l">
              <a:spcBef>
                <a:spcPts val="600"/>
              </a:spcBef>
              <a:spcAft>
                <a:spcPts val="0"/>
              </a:spcAft>
              <a:buClr>
                <a:schemeClr val="dk1"/>
              </a:buClr>
              <a:buSzPts val="2000"/>
              <a:buFont typeface="Arial"/>
              <a:buNone/>
            </a:pPr>
            <a:r>
              <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Individualized approach prevailed over the public health approach</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While prescribing ART, those ARVs were often used, which were replaced by newer and less toxic ones (LPV in first-line regimens).</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Budget deficit and dependence on donor funding, which covered more than 50% of the total budget</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Existing approaches did not allow for effective decentralization</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Variety of ART regimens complicated the planning, monitoring of treatment, pharmaceutical management of drugs</a:t>
            </a:r>
            <a:endParaRPr sz="2000">
              <a:solidFill>
                <a:schemeClr val="dk1"/>
              </a:solidFill>
              <a:latin typeface="Calibri"/>
              <a:ea typeface="Calibri"/>
              <a:cs typeface="Calibri"/>
              <a:sym typeface="Calibri"/>
            </a:endParaRPr>
          </a:p>
        </p:txBody>
      </p:sp>
      <p:pic>
        <p:nvPicPr>
          <p:cNvPr id="188" name="Google Shape;188;p3"/>
          <p:cNvPicPr preferRelativeResize="0"/>
          <p:nvPr/>
        </p:nvPicPr>
        <p:blipFill rotWithShape="1">
          <a:blip r:embed="rId3">
            <a:alphaModFix/>
          </a:blip>
          <a:srcRect b="0" l="0" r="0" t="0"/>
          <a:stretch/>
        </p:blipFill>
        <p:spPr>
          <a:xfrm>
            <a:off x="7902" y="102587"/>
            <a:ext cx="1179722" cy="48730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4"/>
          <p:cNvSpPr txBox="1"/>
          <p:nvPr>
            <p:ph type="title"/>
          </p:nvPr>
        </p:nvSpPr>
        <p:spPr>
          <a:xfrm>
            <a:off x="539552" y="341769"/>
            <a:ext cx="8229600" cy="76957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2400">
                <a:solidFill>
                  <a:schemeClr val="dk2"/>
                </a:solidFill>
              </a:rPr>
              <a:t>Prerequisites for ART optimization in Ukraine</a:t>
            </a:r>
            <a:endParaRPr b="1" sz="2400">
              <a:solidFill>
                <a:schemeClr val="dk2"/>
              </a:solidFill>
            </a:endParaRPr>
          </a:p>
        </p:txBody>
      </p:sp>
      <p:sp>
        <p:nvSpPr>
          <p:cNvPr id="194" name="Google Shape;194;p4"/>
          <p:cNvSpPr txBox="1"/>
          <p:nvPr>
            <p:ph idx="1" type="body"/>
          </p:nvPr>
        </p:nvSpPr>
        <p:spPr>
          <a:xfrm>
            <a:off x="457200" y="1427647"/>
            <a:ext cx="8229600" cy="408958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000"/>
              <a:buChar char="•"/>
            </a:pPr>
            <a:r>
              <a:rPr lang="en-US" sz="2000"/>
              <a:t>In 2016, WHO updated recommendations on the use of ARVs in HIV treatment regimens*</a:t>
            </a:r>
            <a:endParaRPr sz="2000"/>
          </a:p>
          <a:p>
            <a:pPr indent="-342900" lvl="0" marL="342900" rtl="0" algn="l">
              <a:spcBef>
                <a:spcPts val="400"/>
              </a:spcBef>
              <a:spcAft>
                <a:spcPts val="0"/>
              </a:spcAft>
              <a:buClr>
                <a:schemeClr val="dk1"/>
              </a:buClr>
              <a:buSzPts val="2000"/>
              <a:buChar char="•"/>
            </a:pPr>
            <a:r>
              <a:rPr lang="en-US" sz="2000"/>
              <a:t>DTG and EFV400 for first-line ART; DRV/r and RAL for first- and second-line ART</a:t>
            </a:r>
            <a:endParaRPr sz="2000"/>
          </a:p>
          <a:p>
            <a:pPr indent="-342900" lvl="0" marL="342900" rtl="0" algn="l">
              <a:spcBef>
                <a:spcPts val="400"/>
              </a:spcBef>
              <a:spcAft>
                <a:spcPts val="0"/>
              </a:spcAft>
              <a:buClr>
                <a:schemeClr val="dk1"/>
              </a:buClr>
              <a:buSzPts val="2000"/>
              <a:buChar char="•"/>
            </a:pPr>
            <a:r>
              <a:rPr lang="en-US" sz="2000"/>
              <a:t>2019 WHO guidelines provide data on the safety and efficacy of DTG and EFV400 in pregnant women and in HIV/TB co-infection**</a:t>
            </a:r>
            <a:endParaRPr sz="2000"/>
          </a:p>
          <a:p>
            <a:pPr indent="-342900" lvl="0" marL="342900" rtl="0" algn="l">
              <a:spcBef>
                <a:spcPts val="400"/>
              </a:spcBef>
              <a:spcAft>
                <a:spcPts val="0"/>
              </a:spcAft>
              <a:buClr>
                <a:schemeClr val="dk1"/>
              </a:buClr>
              <a:buSzPts val="2000"/>
              <a:buChar char="•"/>
            </a:pPr>
            <a:r>
              <a:rPr lang="en-US" sz="2000"/>
              <a:t>Changes in the national regulatory framework (approval of the Clinical Protocol based on WHO guidelines)</a:t>
            </a:r>
            <a:endParaRPr sz="2000"/>
          </a:p>
          <a:p>
            <a:pPr indent="-342900" lvl="0" marL="342900" rtl="0" algn="l">
              <a:spcBef>
                <a:spcPts val="400"/>
              </a:spcBef>
              <a:spcAft>
                <a:spcPts val="0"/>
              </a:spcAft>
              <a:buClr>
                <a:schemeClr val="dk1"/>
              </a:buClr>
              <a:buSzPts val="2000"/>
              <a:buChar char="•"/>
            </a:pPr>
            <a:r>
              <a:rPr lang="en-US" sz="2000"/>
              <a:t>In 2017, DTG became available for $ 6.00/per person/month</a:t>
            </a:r>
            <a:endParaRPr sz="2000"/>
          </a:p>
          <a:p>
            <a:pPr indent="-342900" lvl="0" marL="342900" rtl="0" algn="l">
              <a:spcBef>
                <a:spcPts val="400"/>
              </a:spcBef>
              <a:spcAft>
                <a:spcPts val="0"/>
              </a:spcAft>
              <a:buClr>
                <a:schemeClr val="dk1"/>
              </a:buClr>
              <a:buSzPts val="2000"/>
              <a:buChar char="•"/>
            </a:pPr>
            <a:r>
              <a:rPr lang="en-US" sz="2000"/>
              <a:t>In 2018 ATV/r became available, in 2019, the combined form of DTG (TLD) became available</a:t>
            </a:r>
            <a:endParaRPr/>
          </a:p>
        </p:txBody>
      </p:sp>
      <p:sp>
        <p:nvSpPr>
          <p:cNvPr id="195" name="Google Shape;195;p4"/>
          <p:cNvSpPr txBox="1"/>
          <p:nvPr/>
        </p:nvSpPr>
        <p:spPr>
          <a:xfrm>
            <a:off x="457200" y="6054687"/>
            <a:ext cx="8229600" cy="626018"/>
          </a:xfrm>
          <a:prstGeom prst="rect">
            <a:avLst/>
          </a:prstGeom>
          <a:noFill/>
          <a:ln>
            <a:noFill/>
          </a:ln>
        </p:spPr>
        <p:txBody>
          <a:bodyPr anchorCtr="0" anchor="t" bIns="35650" lIns="71300" spcFirstLastPara="1" rIns="71300" wrap="square" tIns="35650">
            <a:spAutoFit/>
          </a:bodyPr>
          <a:lstStyle/>
          <a:p>
            <a:pPr indent="0" lvl="0" marL="0" marR="0" rtl="0" algn="l">
              <a:spcBef>
                <a:spcPts val="0"/>
              </a:spcBef>
              <a:spcAft>
                <a:spcPts val="0"/>
              </a:spcAft>
              <a:buNone/>
            </a:pPr>
            <a:r>
              <a:rPr lang="en-US" sz="900">
                <a:solidFill>
                  <a:schemeClr val="dk1"/>
                </a:solidFill>
                <a:latin typeface="Arial"/>
                <a:ea typeface="Arial"/>
                <a:cs typeface="Arial"/>
                <a:sym typeface="Arial"/>
              </a:rPr>
              <a:t>* WHO consolidated guidelines on the use of antiretroviral drugs for treating and preventing HIV infection. Recommendations for a public health approach, second edition. WHO, 2016. </a:t>
            </a:r>
            <a:r>
              <a:rPr lang="en-US" sz="900" u="sng">
                <a:solidFill>
                  <a:schemeClr val="dk1"/>
                </a:solidFill>
                <a:latin typeface="Arial"/>
                <a:ea typeface="Arial"/>
                <a:cs typeface="Arial"/>
                <a:sym typeface="Arial"/>
                <a:hlinkClick r:id="rId3">
                  <a:extLst>
                    <a:ext uri="{A12FA001-AC4F-418D-AE19-62706E023703}">
                      <ahyp:hlinkClr val="tx"/>
                    </a:ext>
                  </a:extLst>
                </a:hlinkClick>
              </a:rPr>
              <a:t>http://www.who.int/hiv/pub/arv/arv-2016/en/</a:t>
            </a:r>
            <a:r>
              <a:rPr lang="en-US" sz="900">
                <a:solidFill>
                  <a:schemeClr val="dk1"/>
                </a:solidFill>
                <a:latin typeface="Arial"/>
                <a:ea typeface="Arial"/>
                <a:cs typeface="Arial"/>
                <a:sym typeface="Arial"/>
              </a:rPr>
              <a:t>.</a:t>
            </a:r>
            <a:endParaRPr sz="900">
              <a:solidFill>
                <a:schemeClr val="dk1"/>
              </a:solidFill>
              <a:latin typeface="Arial"/>
              <a:ea typeface="Arial"/>
              <a:cs typeface="Arial"/>
              <a:sym typeface="Arial"/>
            </a:endParaRPr>
          </a:p>
          <a:p>
            <a:pPr indent="0" lvl="0" marL="0" marR="0" rtl="0" algn="l">
              <a:spcBef>
                <a:spcPts val="0"/>
              </a:spcBef>
              <a:spcAft>
                <a:spcPts val="0"/>
              </a:spcAft>
              <a:buNone/>
            </a:pPr>
            <a:r>
              <a:rPr lang="en-US" sz="900">
                <a:solidFill>
                  <a:schemeClr val="dk1"/>
                </a:solidFill>
                <a:latin typeface="Arial"/>
                <a:ea typeface="Arial"/>
                <a:cs typeface="Arial"/>
                <a:sym typeface="Arial"/>
              </a:rPr>
              <a:t>** Update of recommendations on first- and second-line antiretroviral regimens. Geneva, Switzerland: World Health Organization; 2019 (WHO / CDS / HIV / 19.15).</a:t>
            </a:r>
            <a:endParaRPr sz="900">
              <a:solidFill>
                <a:schemeClr val="dk1"/>
              </a:solidFill>
              <a:latin typeface="Arial"/>
              <a:ea typeface="Arial"/>
              <a:cs typeface="Arial"/>
              <a:sym typeface="Arial"/>
            </a:endParaRPr>
          </a:p>
        </p:txBody>
      </p:sp>
      <p:pic>
        <p:nvPicPr>
          <p:cNvPr id="196" name="Google Shape;196;p4"/>
          <p:cNvPicPr preferRelativeResize="0"/>
          <p:nvPr/>
        </p:nvPicPr>
        <p:blipFill rotWithShape="1">
          <a:blip r:embed="rId4">
            <a:alphaModFix/>
          </a:blip>
          <a:srcRect b="0" l="0" r="0" t="0"/>
          <a:stretch/>
        </p:blipFill>
        <p:spPr>
          <a:xfrm>
            <a:off x="1" y="25210"/>
            <a:ext cx="1259632" cy="52031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5"/>
          <p:cNvSpPr/>
          <p:nvPr/>
        </p:nvSpPr>
        <p:spPr>
          <a:xfrm>
            <a:off x="323850" y="447055"/>
            <a:ext cx="8162925"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400">
                <a:solidFill>
                  <a:schemeClr val="dk2"/>
                </a:solidFill>
                <a:latin typeface="Calibri"/>
                <a:ea typeface="Calibri"/>
                <a:cs typeface="Calibri"/>
                <a:sym typeface="Calibri"/>
              </a:rPr>
              <a:t>The optimization of ART in Ukraine</a:t>
            </a:r>
            <a:endParaRPr b="1" sz="2400">
              <a:solidFill>
                <a:schemeClr val="dk2"/>
              </a:solidFill>
              <a:latin typeface="Calibri"/>
              <a:ea typeface="Calibri"/>
              <a:cs typeface="Calibri"/>
              <a:sym typeface="Calibri"/>
            </a:endParaRPr>
          </a:p>
        </p:txBody>
      </p:sp>
      <p:sp>
        <p:nvSpPr>
          <p:cNvPr id="202" name="Google Shape;202;p5"/>
          <p:cNvSpPr txBox="1"/>
          <p:nvPr/>
        </p:nvSpPr>
        <p:spPr>
          <a:xfrm>
            <a:off x="323850" y="1196752"/>
            <a:ext cx="8424863" cy="4862870"/>
          </a:xfrm>
          <a:prstGeom prst="rect">
            <a:avLst/>
          </a:prstGeom>
          <a:noFill/>
          <a:ln>
            <a:noFill/>
          </a:ln>
        </p:spPr>
        <p:txBody>
          <a:bodyPr anchorCtr="0" anchor="t" bIns="45700" lIns="91425" spcFirstLastPara="1" rIns="91425" wrap="square" tIns="45700">
            <a:spAutoFit/>
          </a:bodyPr>
          <a:lstStyle/>
          <a:p>
            <a:pPr indent="-127000" lvl="0" marL="0"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During 2016-2017, with the support of the WHO Office in Ukraine and the participation of international and national partners, the Strategic Consultations were conducted to identify the main directions of ART optimization in Ukraine</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The Public Health Center has developed recommendations to optimize ART regimens and switching patients to more modern and less toxic treatment regimens.</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The MoH of Ukraine annually (since 2017) updates its orders on the recommended ARV ratio when purchasing medicines</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A study was conducted to assess the optimization of ART at the national level</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Communication with the patient and professional communities on optimization </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 Continuous process of training on new ART regimens, ARVs interaction, monitoring of treatment effectiveness, etc.</a:t>
            </a:r>
            <a:endParaRPr sz="2000">
              <a:solidFill>
                <a:schemeClr val="dk1"/>
              </a:solidFill>
              <a:latin typeface="Calibri"/>
              <a:ea typeface="Calibri"/>
              <a:cs typeface="Calibri"/>
              <a:sym typeface="Calibri"/>
            </a:endParaRPr>
          </a:p>
        </p:txBody>
      </p:sp>
      <p:pic>
        <p:nvPicPr>
          <p:cNvPr id="203" name="Google Shape;203;p5"/>
          <p:cNvPicPr preferRelativeResize="0"/>
          <p:nvPr/>
        </p:nvPicPr>
        <p:blipFill rotWithShape="1">
          <a:blip r:embed="rId3">
            <a:alphaModFix/>
          </a:blip>
          <a:srcRect b="0" l="0" r="0" t="0"/>
          <a:stretch/>
        </p:blipFill>
        <p:spPr>
          <a:xfrm>
            <a:off x="107504" y="35682"/>
            <a:ext cx="1506537" cy="6223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6"/>
          <p:cNvSpPr txBox="1"/>
          <p:nvPr/>
        </p:nvSpPr>
        <p:spPr>
          <a:xfrm>
            <a:off x="573564" y="1340768"/>
            <a:ext cx="7945438" cy="3200876"/>
          </a:xfrm>
          <a:prstGeom prst="rect">
            <a:avLst/>
          </a:prstGeom>
          <a:noFill/>
          <a:ln>
            <a:noFill/>
          </a:ln>
        </p:spPr>
        <p:txBody>
          <a:bodyPr anchorCtr="0" anchor="t" bIns="45700" lIns="91425" spcFirstLastPara="1" rIns="91425" wrap="square" tIns="45700">
            <a:spAutoFit/>
          </a:bodyPr>
          <a:lstStyle/>
          <a:p>
            <a:pPr indent="-152400" lvl="0" marL="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Optimization of regimes and approaches in the treatment</a:t>
            </a:r>
            <a:endParaRPr sz="24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Noto Sans Symbols"/>
              <a:buChar char="⮚"/>
            </a:pPr>
            <a:r>
              <a:rPr lang="en-US" sz="2000">
                <a:solidFill>
                  <a:schemeClr val="dk1"/>
                </a:solidFill>
                <a:latin typeface="Calibri"/>
                <a:ea typeface="Calibri"/>
                <a:cs typeface="Calibri"/>
                <a:sym typeface="Calibri"/>
              </a:rPr>
              <a:t>Switching patients to ART regimens with a lower risk of virological failure;</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Noto Sans Symbols"/>
              <a:buChar char="⮚"/>
            </a:pPr>
            <a:r>
              <a:rPr lang="en-US" sz="2000">
                <a:solidFill>
                  <a:schemeClr val="dk1"/>
                </a:solidFill>
                <a:latin typeface="Calibri"/>
                <a:ea typeface="Calibri"/>
                <a:cs typeface="Calibri"/>
                <a:sym typeface="Calibri"/>
              </a:rPr>
              <a:t>Switching to combined forms of treatment;</a:t>
            </a:r>
            <a:endParaRPr sz="2000">
              <a:solidFill>
                <a:schemeClr val="dk1"/>
              </a:solidFill>
              <a:latin typeface="Calibri"/>
              <a:ea typeface="Calibri"/>
              <a:cs typeface="Calibri"/>
              <a:sym typeface="Calibri"/>
            </a:endParaRPr>
          </a:p>
          <a:p>
            <a:pPr indent="-127000" lvl="0" marL="0" marR="0" rtl="0" algn="l">
              <a:spcBef>
                <a:spcPts val="1200"/>
              </a:spcBef>
              <a:spcAft>
                <a:spcPts val="0"/>
              </a:spcAft>
              <a:buClr>
                <a:schemeClr val="dk1"/>
              </a:buClr>
              <a:buSzPts val="2000"/>
              <a:buFont typeface="Noto Sans Symbols"/>
              <a:buChar char="⮚"/>
            </a:pPr>
            <a:r>
              <a:rPr lang="en-US" sz="2000">
                <a:solidFill>
                  <a:schemeClr val="dk1"/>
                </a:solidFill>
                <a:latin typeface="Calibri"/>
                <a:ea typeface="Calibri"/>
                <a:cs typeface="Calibri"/>
                <a:sym typeface="Calibri"/>
              </a:rPr>
              <a:t>If side effects are available or predicted, switching to ARVs with a lower spectrum of toxicity;</a:t>
            </a:r>
            <a:endParaRPr sz="2000">
              <a:solidFill>
                <a:schemeClr val="dk1"/>
              </a:solidFill>
              <a:latin typeface="Calibri"/>
              <a:ea typeface="Calibri"/>
              <a:cs typeface="Calibri"/>
              <a:sym typeface="Calibri"/>
            </a:endParaRPr>
          </a:p>
          <a:p>
            <a:pPr indent="-152400" lvl="0" marL="0" marR="0" rtl="0" algn="l">
              <a:spcBef>
                <a:spcPts val="120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Rapid start of treatment (in the first 7 days after diagnosis)</a:t>
            </a:r>
            <a:endParaRPr sz="2400">
              <a:solidFill>
                <a:schemeClr val="dk1"/>
              </a:solidFill>
              <a:latin typeface="Calibri"/>
              <a:ea typeface="Calibri"/>
              <a:cs typeface="Calibri"/>
              <a:sym typeface="Calibri"/>
            </a:endParaRPr>
          </a:p>
          <a:p>
            <a:pPr indent="-152400" lvl="0" marL="0" marR="0" rtl="0" algn="l">
              <a:spcBef>
                <a:spcPts val="120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Reduction of prices for ARVs                         </a:t>
            </a:r>
            <a:endParaRPr/>
          </a:p>
        </p:txBody>
      </p:sp>
      <p:sp>
        <p:nvSpPr>
          <p:cNvPr id="209" name="Google Shape;209;p6"/>
          <p:cNvSpPr/>
          <p:nvPr/>
        </p:nvSpPr>
        <p:spPr>
          <a:xfrm>
            <a:off x="611560" y="330385"/>
            <a:ext cx="8164513"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400">
                <a:solidFill>
                  <a:schemeClr val="dk2"/>
                </a:solidFill>
                <a:latin typeface="Calibri"/>
                <a:ea typeface="Calibri"/>
                <a:cs typeface="Calibri"/>
                <a:sym typeface="Calibri"/>
              </a:rPr>
              <a:t>Principles of ART optimization in Ukraine</a:t>
            </a:r>
            <a:endParaRPr b="1" sz="2400">
              <a:solidFill>
                <a:schemeClr val="dk2"/>
              </a:solidFill>
              <a:latin typeface="Calibri"/>
              <a:ea typeface="Calibri"/>
              <a:cs typeface="Calibri"/>
              <a:sym typeface="Calibri"/>
            </a:endParaRPr>
          </a:p>
          <a:p>
            <a:pPr indent="0" lvl="0" marL="0" marR="0" rtl="0" algn="l">
              <a:spcBef>
                <a:spcPts val="0"/>
              </a:spcBef>
              <a:spcAft>
                <a:spcPts val="0"/>
              </a:spcAft>
              <a:buNone/>
            </a:pPr>
            <a:r>
              <a:rPr b="1" lang="en-US" sz="2400">
                <a:solidFill>
                  <a:srgbClr val="004188"/>
                </a:solidFill>
                <a:latin typeface="Open Sans"/>
                <a:ea typeface="Open Sans"/>
                <a:cs typeface="Open Sans"/>
                <a:sym typeface="Open Sans"/>
              </a:rPr>
              <a:t>                   </a:t>
            </a:r>
            <a:endParaRPr sz="2400">
              <a:solidFill>
                <a:schemeClr val="dk1"/>
              </a:solidFill>
              <a:latin typeface="Calibri"/>
              <a:ea typeface="Calibri"/>
              <a:cs typeface="Calibri"/>
              <a:sym typeface="Calibri"/>
            </a:endParaRPr>
          </a:p>
        </p:txBody>
      </p:sp>
      <p:pic>
        <p:nvPicPr>
          <p:cNvPr id="210" name="Google Shape;210;p6"/>
          <p:cNvPicPr preferRelativeResize="0"/>
          <p:nvPr/>
        </p:nvPicPr>
        <p:blipFill rotWithShape="1">
          <a:blip r:embed="rId3">
            <a:alphaModFix/>
          </a:blip>
          <a:srcRect b="0" l="0" r="0" t="0"/>
          <a:stretch/>
        </p:blipFill>
        <p:spPr>
          <a:xfrm>
            <a:off x="107504" y="8148"/>
            <a:ext cx="1506537" cy="6223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7"/>
          <p:cNvSpPr txBox="1"/>
          <p:nvPr>
            <p:ph type="title"/>
          </p:nvPr>
        </p:nvSpPr>
        <p:spPr>
          <a:xfrm>
            <a:off x="457200" y="274638"/>
            <a:ext cx="8435280" cy="157018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2400">
                <a:solidFill>
                  <a:schemeClr val="dk2"/>
                </a:solidFill>
              </a:rPr>
              <a:t>Optimization of regimes and approaches in treatment </a:t>
            </a:r>
            <a:r>
              <a:rPr b="1" lang="en-US" sz="1800">
                <a:solidFill>
                  <a:schemeClr val="dk2"/>
                </a:solidFill>
              </a:rPr>
              <a:t>(recommended ratio of the MoH of Ukraine)</a:t>
            </a:r>
            <a:br>
              <a:rPr lang="en-US" sz="1800">
                <a:latin typeface="Calibri"/>
                <a:ea typeface="Calibri"/>
                <a:cs typeface="Calibri"/>
                <a:sym typeface="Calibri"/>
              </a:rPr>
            </a:br>
            <a:endParaRPr sz="1800"/>
          </a:p>
        </p:txBody>
      </p:sp>
      <p:graphicFrame>
        <p:nvGraphicFramePr>
          <p:cNvPr id="216" name="Google Shape;216;p7"/>
          <p:cNvGraphicFramePr/>
          <p:nvPr/>
        </p:nvGraphicFramePr>
        <p:xfrm>
          <a:off x="429572" y="1268760"/>
          <a:ext cx="3000000" cy="3000000"/>
        </p:xfrm>
        <a:graphic>
          <a:graphicData uri="http://schemas.openxmlformats.org/drawingml/2006/table">
            <a:tbl>
              <a:tblPr bandRow="1" firstRow="1">
                <a:noFill/>
                <a:tableStyleId>{7EF4B041-9147-476C-A340-E5E130307617}</a:tableStyleId>
              </a:tblPr>
              <a:tblGrid>
                <a:gridCol w="2057400"/>
                <a:gridCol w="2057400"/>
                <a:gridCol w="2057400"/>
                <a:gridCol w="2057400"/>
              </a:tblGrid>
              <a:tr h="370850">
                <a:tc>
                  <a:txBody>
                    <a:bodyPr/>
                    <a:lstStyle/>
                    <a:p>
                      <a:pPr indent="0" lvl="0" marL="0" marR="0" rtl="0" algn="ctr">
                        <a:lnSpc>
                          <a:spcPct val="107000"/>
                        </a:lnSpc>
                        <a:spcBef>
                          <a:spcPts val="0"/>
                        </a:spcBef>
                        <a:spcAft>
                          <a:spcPts val="0"/>
                        </a:spcAft>
                        <a:buNone/>
                      </a:pPr>
                      <a:r>
                        <a:rPr b="1" lang="en-US" sz="1200" u="none" cap="none" strike="noStrike">
                          <a:latin typeface="Times New Roman"/>
                          <a:ea typeface="Times New Roman"/>
                          <a:cs typeface="Times New Roman"/>
                          <a:sym typeface="Times New Roman"/>
                        </a:rPr>
                        <a:t>ARVs</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050" u="none" cap="none" strike="noStrike">
                          <a:latin typeface="Times New Roman"/>
                          <a:ea typeface="Times New Roman"/>
                          <a:cs typeface="Times New Roman"/>
                          <a:sym typeface="Times New Roman"/>
                        </a:rPr>
                        <a:t> 2017 </a:t>
                      </a:r>
                      <a:endParaRPr sz="1200" u="none" cap="none" strike="noStrike">
                        <a:latin typeface="Calibri"/>
                        <a:ea typeface="Calibri"/>
                        <a:cs typeface="Calibri"/>
                        <a:sym typeface="Calibri"/>
                      </a:endParaRPr>
                    </a:p>
                  </a:txBody>
                  <a:tcPr marT="0" marB="0" marR="68575" marL="68575" anchor="ctr"/>
                </a:tc>
                <a:tc>
                  <a:txBody>
                    <a:bodyPr/>
                    <a:lstStyle/>
                    <a:p>
                      <a:pPr indent="0" lvl="0" marL="0" marR="0" rtl="0" algn="ctr">
                        <a:spcBef>
                          <a:spcPts val="0"/>
                        </a:spcBef>
                        <a:spcAft>
                          <a:spcPts val="0"/>
                        </a:spcAft>
                        <a:buNone/>
                      </a:pPr>
                      <a:r>
                        <a:rPr b="1" lang="en-US" sz="1050" u="none" cap="none" strike="noStrike">
                          <a:solidFill>
                            <a:schemeClr val="lt1"/>
                          </a:solidFill>
                          <a:latin typeface="Times New Roman"/>
                          <a:ea typeface="Times New Roman"/>
                          <a:cs typeface="Times New Roman"/>
                          <a:sym typeface="Times New Roman"/>
                        </a:rPr>
                        <a:t>2018 </a:t>
                      </a:r>
                      <a:endParaRPr/>
                    </a:p>
                  </a:txBody>
                  <a:tcPr marT="45725" marB="45725" marR="91450" marL="91450"/>
                </a:tc>
                <a:tc>
                  <a:txBody>
                    <a:bodyPr/>
                    <a:lstStyle/>
                    <a:p>
                      <a:pPr indent="0" lvl="0" marL="0" marR="0" rtl="0" algn="ctr">
                        <a:spcBef>
                          <a:spcPts val="0"/>
                        </a:spcBef>
                        <a:spcAft>
                          <a:spcPts val="0"/>
                        </a:spcAft>
                        <a:buNone/>
                      </a:pPr>
                      <a:r>
                        <a:rPr b="1" lang="en-US" sz="1050" u="none" cap="none" strike="noStrike">
                          <a:solidFill>
                            <a:schemeClr val="lt1"/>
                          </a:solidFill>
                          <a:latin typeface="Times New Roman"/>
                          <a:ea typeface="Times New Roman"/>
                          <a:cs typeface="Times New Roman"/>
                          <a:sym typeface="Times New Roman"/>
                        </a:rPr>
                        <a:t>2020 </a:t>
                      </a:r>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u="none" cap="none" strike="noStrike">
                          <a:latin typeface="Times New Roman"/>
                          <a:ea typeface="Times New Roman"/>
                          <a:cs typeface="Times New Roman"/>
                          <a:sym typeface="Times New Roman"/>
                        </a:rPr>
                        <a:t>TDF</a:t>
                      </a:r>
                      <a:endParaRPr b="1"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u="none" cap="none" strike="noStrike">
                          <a:latin typeface="Times New Roman"/>
                          <a:ea typeface="Times New Roman"/>
                          <a:cs typeface="Times New Roman"/>
                          <a:sym typeface="Times New Roman"/>
                        </a:rPr>
                        <a:t>65%</a:t>
                      </a:r>
                      <a:endParaRPr b="1"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u="none" cap="none" strike="noStrike">
                          <a:solidFill>
                            <a:schemeClr val="dk1"/>
                          </a:solidFill>
                          <a:latin typeface="Times New Roman"/>
                          <a:ea typeface="Times New Roman"/>
                          <a:cs typeface="Times New Roman"/>
                          <a:sym typeface="Times New Roman"/>
                        </a:rPr>
                        <a:t>80%</a:t>
                      </a:r>
                      <a:endParaRPr/>
                    </a:p>
                  </a:txBody>
                  <a:tcPr marT="45725" marB="45725" marR="91450" marL="91450"/>
                </a:tc>
                <a:tc>
                  <a:txBody>
                    <a:bodyPr/>
                    <a:lstStyle/>
                    <a:p>
                      <a:pPr indent="0" lvl="0" marL="0" marR="0" rtl="0" algn="ctr">
                        <a:lnSpc>
                          <a:spcPct val="107000"/>
                        </a:lnSpc>
                        <a:spcBef>
                          <a:spcPts val="0"/>
                        </a:spcBef>
                        <a:spcAft>
                          <a:spcPts val="0"/>
                        </a:spcAft>
                        <a:buNone/>
                      </a:pPr>
                      <a:r>
                        <a:rPr b="1" lang="en-US" sz="1200" u="none" cap="none" strike="noStrike">
                          <a:solidFill>
                            <a:schemeClr val="dk1"/>
                          </a:solidFill>
                          <a:latin typeface="Times New Roman"/>
                          <a:ea typeface="Times New Roman"/>
                          <a:cs typeface="Times New Roman"/>
                          <a:sym typeface="Times New Roman"/>
                        </a:rPr>
                        <a:t>88%</a:t>
                      </a:r>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u="none" cap="none" strike="noStrike">
                          <a:solidFill>
                            <a:schemeClr val="dk1"/>
                          </a:solidFill>
                          <a:latin typeface="Times New Roman"/>
                          <a:ea typeface="Times New Roman"/>
                          <a:cs typeface="Times New Roman"/>
                          <a:sym typeface="Times New Roman"/>
                        </a:rPr>
                        <a:t>TAF</a:t>
                      </a:r>
                      <a:endParaRPr b="1" sz="1200" u="none" cap="none" strike="noStrike">
                        <a:solidFill>
                          <a:schemeClr val="dk1"/>
                        </a:solidFill>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07000"/>
                        </a:lnSpc>
                        <a:spcBef>
                          <a:spcPts val="0"/>
                        </a:spcBef>
                        <a:spcAft>
                          <a:spcPts val="0"/>
                        </a:spcAft>
                        <a:buNone/>
                      </a:pPr>
                      <a:r>
                        <a:t/>
                      </a:r>
                      <a:endParaRPr b="1" sz="1100" u="none" cap="none" strike="noStrike">
                        <a:latin typeface="Calibri"/>
                        <a:ea typeface="Calibri"/>
                        <a:cs typeface="Calibri"/>
                        <a:sym typeface="Calibri"/>
                      </a:endParaRPr>
                    </a:p>
                  </a:txBody>
                  <a:tcPr marT="0" marB="0" marR="68575" marL="68575" anchor="ctr"/>
                </a:tc>
                <a:tc>
                  <a:txBody>
                    <a:bodyPr/>
                    <a:lstStyle/>
                    <a:p>
                      <a:pPr indent="0" lvl="0" marL="0" marR="0" rtl="0" algn="l">
                        <a:spcBef>
                          <a:spcPts val="0"/>
                        </a:spcBef>
                        <a:spcAft>
                          <a:spcPts val="0"/>
                        </a:spcAft>
                        <a:buNone/>
                      </a:pPr>
                      <a:r>
                        <a:t/>
                      </a:r>
                      <a:endParaRPr b="1" sz="1800"/>
                    </a:p>
                  </a:txBody>
                  <a:tcPr marT="45725" marB="45725" marR="91450" marL="91450"/>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5%</a:t>
                      </a:r>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ABC</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100">
                          <a:latin typeface="Calibri"/>
                          <a:ea typeface="Calibri"/>
                          <a:cs typeface="Calibri"/>
                          <a:sym typeface="Calibri"/>
                        </a:rPr>
                        <a:t>10%</a:t>
                      </a:r>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11%</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5%</a:t>
                      </a:r>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AZT</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100">
                          <a:latin typeface="Calibri"/>
                          <a:ea typeface="Calibri"/>
                          <a:cs typeface="Calibri"/>
                          <a:sym typeface="Calibri"/>
                        </a:rPr>
                        <a:t>25%</a:t>
                      </a:r>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9%</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2%</a:t>
                      </a:r>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NVP</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0%</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t/>
                      </a:r>
                      <a:endParaRPr b="1" sz="1200">
                        <a:solidFill>
                          <a:schemeClr val="dk1"/>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LPV/r</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20%</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8%</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1,5%</a:t>
                      </a:r>
                      <a:endParaRPr b="1" sz="1200">
                        <a:solidFill>
                          <a:schemeClr val="dk1"/>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EFV</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50%</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37%</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EFV</a:t>
                      </a:r>
                      <a:r>
                        <a:rPr b="1" lang="en-US" sz="1100">
                          <a:solidFill>
                            <a:schemeClr val="dk1"/>
                          </a:solidFill>
                          <a:latin typeface="Times New Roman"/>
                          <a:ea typeface="Times New Roman"/>
                          <a:cs typeface="Times New Roman"/>
                          <a:sym typeface="Times New Roman"/>
                        </a:rPr>
                        <a:t>400</a:t>
                      </a:r>
                      <a:r>
                        <a:rPr b="1" lang="en-US" sz="1200">
                          <a:solidFill>
                            <a:schemeClr val="dk1"/>
                          </a:solidFill>
                          <a:latin typeface="Times New Roman"/>
                          <a:ea typeface="Times New Roman"/>
                          <a:cs typeface="Times New Roman"/>
                          <a:sym typeface="Times New Roman"/>
                        </a:rPr>
                        <a:t> 20%</a:t>
                      </a:r>
                      <a:endParaRPr b="1" sz="1200">
                        <a:solidFill>
                          <a:schemeClr val="dk1"/>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DTG</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30%</a:t>
                      </a:r>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50%</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75%</a:t>
                      </a:r>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DRV</a:t>
                      </a:r>
                      <a:endParaRPr b="1" sz="1100">
                        <a:latin typeface="Calibri"/>
                        <a:ea typeface="Calibri"/>
                        <a:cs typeface="Calibri"/>
                        <a:sym typeface="Calibri"/>
                      </a:endParaRPr>
                    </a:p>
                  </a:txBody>
                  <a:tcPr marT="0" marB="0" marR="68575" marL="68575" anchor="ctr"/>
                </a:tc>
                <a:tc>
                  <a:txBody>
                    <a:bodyPr/>
                    <a:lstStyle/>
                    <a:p>
                      <a:pPr indent="0" lvl="0" marL="0" marR="0" rtl="0" algn="l">
                        <a:spcBef>
                          <a:spcPts val="0"/>
                        </a:spcBef>
                        <a:spcAft>
                          <a:spcPts val="0"/>
                        </a:spcAft>
                        <a:buNone/>
                      </a:pPr>
                      <a:r>
                        <a:t/>
                      </a:r>
                      <a:endParaRPr b="1" sz="1800"/>
                    </a:p>
                  </a:txBody>
                  <a:tcPr marT="45725" marB="45725" marR="91450" marL="91450"/>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1%</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0,2%</a:t>
                      </a:r>
                      <a:endParaRPr b="1" sz="1200">
                        <a:solidFill>
                          <a:schemeClr val="dk1"/>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RAL</a:t>
                      </a:r>
                      <a:endParaRPr b="1" sz="1100">
                        <a:latin typeface="Calibri"/>
                        <a:ea typeface="Calibri"/>
                        <a:cs typeface="Calibri"/>
                        <a:sym typeface="Calibri"/>
                      </a:endParaRPr>
                    </a:p>
                  </a:txBody>
                  <a:tcPr marT="0" marB="0" marR="68575" marL="68575" anchor="ctr"/>
                </a:tc>
                <a:tc>
                  <a:txBody>
                    <a:bodyPr/>
                    <a:lstStyle/>
                    <a:p>
                      <a:pPr indent="0" lvl="0" marL="0" marR="0" rtl="0" algn="l">
                        <a:spcBef>
                          <a:spcPts val="0"/>
                        </a:spcBef>
                        <a:spcAft>
                          <a:spcPts val="0"/>
                        </a:spcAft>
                        <a:buNone/>
                      </a:pPr>
                      <a:r>
                        <a:t/>
                      </a:r>
                      <a:endParaRPr b="1" sz="1800"/>
                    </a:p>
                  </a:txBody>
                  <a:tcPr marT="45725" marB="45725" marR="91450" marL="91450"/>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1%</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0,3%</a:t>
                      </a:r>
                      <a:endParaRPr b="1" sz="1200">
                        <a:solidFill>
                          <a:schemeClr val="dk1"/>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ETV</a:t>
                      </a:r>
                      <a:endParaRPr b="1" sz="1100">
                        <a:latin typeface="Calibri"/>
                        <a:ea typeface="Calibri"/>
                        <a:cs typeface="Calibri"/>
                        <a:sym typeface="Calibri"/>
                      </a:endParaRPr>
                    </a:p>
                  </a:txBody>
                  <a:tcPr marT="0" marB="0" marR="68575" marL="68575" anchor="ctr"/>
                </a:tc>
                <a:tc>
                  <a:txBody>
                    <a:bodyPr/>
                    <a:lstStyle/>
                    <a:p>
                      <a:pPr indent="0" lvl="0" marL="0" marR="0" rtl="0" algn="l">
                        <a:spcBef>
                          <a:spcPts val="0"/>
                        </a:spcBef>
                        <a:spcAft>
                          <a:spcPts val="0"/>
                        </a:spcAft>
                        <a:buNone/>
                      </a:pPr>
                      <a:r>
                        <a:t/>
                      </a:r>
                      <a:endParaRPr b="1" sz="1800"/>
                    </a:p>
                  </a:txBody>
                  <a:tcPr marT="45725" marB="45725" marR="91450" marL="91450"/>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1%</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t/>
                      </a:r>
                      <a:endParaRPr b="1" sz="1200">
                        <a:solidFill>
                          <a:schemeClr val="dk1"/>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ATV</a:t>
                      </a:r>
                      <a:endParaRPr b="1" sz="1100">
                        <a:latin typeface="Calibri"/>
                        <a:ea typeface="Calibri"/>
                        <a:cs typeface="Calibri"/>
                        <a:sym typeface="Calibri"/>
                      </a:endParaRPr>
                    </a:p>
                  </a:txBody>
                  <a:tcPr marT="0" marB="0" marR="68575" marL="68575" anchor="ctr"/>
                </a:tc>
                <a:tc>
                  <a:txBody>
                    <a:bodyPr/>
                    <a:lstStyle/>
                    <a:p>
                      <a:pPr indent="0" lvl="0" marL="0" marR="0" rtl="0" algn="l">
                        <a:spcBef>
                          <a:spcPts val="0"/>
                        </a:spcBef>
                        <a:spcAft>
                          <a:spcPts val="0"/>
                        </a:spcAft>
                        <a:buNone/>
                      </a:pPr>
                      <a:r>
                        <a:t/>
                      </a:r>
                      <a:endParaRPr b="1" sz="1800"/>
                    </a:p>
                  </a:txBody>
                  <a:tcPr marT="45725" marB="45725" marR="91450" marL="91450"/>
                </a:tc>
                <a:tc>
                  <a:txBody>
                    <a:bodyPr/>
                    <a:lstStyle/>
                    <a:p>
                      <a:pPr indent="0" lvl="0" marL="0" marR="0" rtl="0" algn="ctr">
                        <a:lnSpc>
                          <a:spcPct val="107000"/>
                        </a:lnSpc>
                        <a:spcBef>
                          <a:spcPts val="0"/>
                        </a:spcBef>
                        <a:spcAft>
                          <a:spcPts val="0"/>
                        </a:spcAft>
                        <a:buNone/>
                      </a:pPr>
                      <a:r>
                        <a:rPr b="1" lang="en-US" sz="1200">
                          <a:latin typeface="Times New Roman"/>
                          <a:ea typeface="Times New Roman"/>
                          <a:cs typeface="Times New Roman"/>
                          <a:sym typeface="Times New Roman"/>
                        </a:rPr>
                        <a:t>4%</a:t>
                      </a:r>
                      <a:endParaRPr b="1" sz="1100">
                        <a:latin typeface="Calibri"/>
                        <a:ea typeface="Calibri"/>
                        <a:cs typeface="Calibri"/>
                        <a:sym typeface="Calibri"/>
                      </a:endParaRPr>
                    </a:p>
                  </a:txBody>
                  <a:tcPr marT="0" marB="0" marR="68575" marL="68575" anchor="ctr"/>
                </a:tc>
                <a:tc>
                  <a:txBody>
                    <a:bodyPr/>
                    <a:lstStyle/>
                    <a:p>
                      <a:pPr indent="0" lvl="0" marL="0" marR="0" rtl="0" algn="ctr">
                        <a:lnSpc>
                          <a:spcPct val="107000"/>
                        </a:lnSpc>
                        <a:spcBef>
                          <a:spcPts val="0"/>
                        </a:spcBef>
                        <a:spcAft>
                          <a:spcPts val="0"/>
                        </a:spcAft>
                        <a:buNone/>
                      </a:pPr>
                      <a:r>
                        <a:rPr b="1" lang="en-US" sz="1200">
                          <a:solidFill>
                            <a:schemeClr val="dk1"/>
                          </a:solidFill>
                          <a:latin typeface="Times New Roman"/>
                          <a:ea typeface="Times New Roman"/>
                          <a:cs typeface="Times New Roman"/>
                          <a:sym typeface="Times New Roman"/>
                        </a:rPr>
                        <a:t>3%</a:t>
                      </a:r>
                      <a:endParaRPr b="1" sz="1200">
                        <a:solidFill>
                          <a:schemeClr val="dk1"/>
                        </a:solidFill>
                        <a:latin typeface="Times New Roman"/>
                        <a:ea typeface="Times New Roman"/>
                        <a:cs typeface="Times New Roman"/>
                        <a:sym typeface="Times New Roman"/>
                      </a:endParaRPr>
                    </a:p>
                  </a:txBody>
                  <a:tcPr marT="45725" marB="45725" marR="91450" marL="91450"/>
                </a:tc>
              </a:tr>
            </a:tbl>
          </a:graphicData>
        </a:graphic>
      </p:graphicFrame>
      <p:pic>
        <p:nvPicPr>
          <p:cNvPr id="217" name="Google Shape;217;p7"/>
          <p:cNvPicPr preferRelativeResize="0"/>
          <p:nvPr/>
        </p:nvPicPr>
        <p:blipFill rotWithShape="1">
          <a:blip r:embed="rId3">
            <a:alphaModFix/>
          </a:blip>
          <a:srcRect b="0" l="0" r="0" t="0"/>
          <a:stretch/>
        </p:blipFill>
        <p:spPr>
          <a:xfrm>
            <a:off x="1" y="0"/>
            <a:ext cx="1328308" cy="54868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pic>
        <p:nvPicPr>
          <p:cNvPr id="222" name="Google Shape;222;p8"/>
          <p:cNvPicPr preferRelativeResize="0"/>
          <p:nvPr/>
        </p:nvPicPr>
        <p:blipFill rotWithShape="1">
          <a:blip r:embed="rId3">
            <a:alphaModFix/>
          </a:blip>
          <a:srcRect b="0" l="0" r="0" t="0"/>
          <a:stretch/>
        </p:blipFill>
        <p:spPr>
          <a:xfrm>
            <a:off x="146323" y="264936"/>
            <a:ext cx="1506537" cy="622300"/>
          </a:xfrm>
          <a:prstGeom prst="rect">
            <a:avLst/>
          </a:prstGeom>
          <a:noFill/>
          <a:ln>
            <a:noFill/>
          </a:ln>
        </p:spPr>
      </p:pic>
      <p:sp>
        <p:nvSpPr>
          <p:cNvPr id="223" name="Google Shape;223;p8"/>
          <p:cNvSpPr txBox="1"/>
          <p:nvPr>
            <p:ph type="title"/>
          </p:nvPr>
        </p:nvSpPr>
        <p:spPr>
          <a:xfrm>
            <a:off x="1835696" y="245787"/>
            <a:ext cx="6779096" cy="85010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2400">
                <a:solidFill>
                  <a:schemeClr val="dk2"/>
                </a:solidFill>
              </a:rPr>
              <a:t>Implementing the optimization of regimes and approaches in treatment (1)</a:t>
            </a:r>
            <a:endParaRPr b="1" sz="2400">
              <a:solidFill>
                <a:schemeClr val="dk2"/>
              </a:solidFill>
            </a:endParaRPr>
          </a:p>
        </p:txBody>
      </p:sp>
      <p:graphicFrame>
        <p:nvGraphicFramePr>
          <p:cNvPr id="224" name="Google Shape;224;p8"/>
          <p:cNvGraphicFramePr/>
          <p:nvPr/>
        </p:nvGraphicFramePr>
        <p:xfrm>
          <a:off x="300621" y="1196752"/>
          <a:ext cx="8480846" cy="2664295"/>
        </p:xfrm>
        <a:graphic>
          <a:graphicData uri="http://schemas.openxmlformats.org/drawingml/2006/chart">
            <c:chart r:id="rId4"/>
          </a:graphicData>
        </a:graphic>
      </p:graphicFrame>
      <p:graphicFrame>
        <p:nvGraphicFramePr>
          <p:cNvPr id="225" name="Google Shape;225;p8"/>
          <p:cNvGraphicFramePr/>
          <p:nvPr/>
        </p:nvGraphicFramePr>
        <p:xfrm>
          <a:off x="409860" y="3961906"/>
          <a:ext cx="8480845" cy="2664295"/>
        </p:xfrm>
        <a:graphic>
          <a:graphicData uri="http://schemas.openxmlformats.org/drawingml/2006/chart">
            <c:chart r:id="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2400">
                <a:solidFill>
                  <a:schemeClr val="dk2"/>
                </a:solidFill>
              </a:rPr>
              <a:t>Implementing the optimization of regimes and approaches in treatment (2)</a:t>
            </a:r>
            <a:endParaRPr b="1" sz="2400">
              <a:solidFill>
                <a:schemeClr val="dk2"/>
              </a:solidFill>
            </a:endParaRPr>
          </a:p>
        </p:txBody>
      </p:sp>
      <p:pic>
        <p:nvPicPr>
          <p:cNvPr id="231" name="Google Shape;231;p9"/>
          <p:cNvPicPr preferRelativeResize="0"/>
          <p:nvPr/>
        </p:nvPicPr>
        <p:blipFill rotWithShape="1">
          <a:blip r:embed="rId3">
            <a:alphaModFix/>
          </a:blip>
          <a:srcRect b="0" l="0" r="0" t="0"/>
          <a:stretch/>
        </p:blipFill>
        <p:spPr>
          <a:xfrm>
            <a:off x="1" y="35767"/>
            <a:ext cx="1241720" cy="512913"/>
          </a:xfrm>
          <a:prstGeom prst="rect">
            <a:avLst/>
          </a:prstGeom>
          <a:noFill/>
          <a:ln>
            <a:noFill/>
          </a:ln>
        </p:spPr>
      </p:pic>
      <p:graphicFrame>
        <p:nvGraphicFramePr>
          <p:cNvPr id="232" name="Google Shape;232;p9"/>
          <p:cNvGraphicFramePr/>
          <p:nvPr/>
        </p:nvGraphicFramePr>
        <p:xfrm>
          <a:off x="539552" y="1439580"/>
          <a:ext cx="8147248" cy="4525963"/>
        </p:xfrm>
        <a:graphic>
          <a:graphicData uri="http://schemas.openxmlformats.org/drawingml/2006/chart">
            <c:chart r:id="rId4"/>
          </a:graphicData>
        </a:graphic>
      </p:graphicFrame>
      <p:pic>
        <p:nvPicPr>
          <p:cNvPr id="233" name="Google Shape;233;p9"/>
          <p:cNvPicPr preferRelativeResize="0"/>
          <p:nvPr/>
        </p:nvPicPr>
        <p:blipFill rotWithShape="1">
          <a:blip r:embed="rId5">
            <a:alphaModFix/>
          </a:blip>
          <a:srcRect b="0" l="0" r="0" t="0"/>
          <a:stretch/>
        </p:blipFill>
        <p:spPr>
          <a:xfrm>
            <a:off x="7045182" y="5661248"/>
            <a:ext cx="335130" cy="283421"/>
          </a:xfrm>
          <a:prstGeom prst="rect">
            <a:avLst/>
          </a:prstGeom>
          <a:noFill/>
          <a:ln>
            <a:noFill/>
          </a:ln>
        </p:spPr>
      </p:pic>
      <p:pic>
        <p:nvPicPr>
          <p:cNvPr id="234" name="Google Shape;234;p9"/>
          <p:cNvPicPr preferRelativeResize="0"/>
          <p:nvPr/>
        </p:nvPicPr>
        <p:blipFill rotWithShape="1">
          <a:blip r:embed="rId6">
            <a:alphaModFix/>
          </a:blip>
          <a:srcRect b="0" l="0" r="0" t="0"/>
          <a:stretch/>
        </p:blipFill>
        <p:spPr>
          <a:xfrm>
            <a:off x="7380312" y="5723593"/>
            <a:ext cx="618197" cy="15367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2017-10-10T08:26:26Z</dcterms:created>
  <dc:creator>Yaroslava Lopatina</dc:creator>
</cp:coreProperties>
</file>